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74" r:id="rId12"/>
    <p:sldId id="275" r:id="rId13"/>
    <p:sldId id="270" r:id="rId14"/>
    <p:sldId id="268" r:id="rId15"/>
    <p:sldId id="269" r:id="rId16"/>
    <p:sldId id="271" r:id="rId17"/>
    <p:sldId id="272" r:id="rId18"/>
    <p:sldId id="277" r:id="rId19"/>
    <p:sldId id="276" r:id="rId20"/>
    <p:sldId id="278" r:id="rId21"/>
    <p:sldId id="279" r:id="rId22"/>
    <p:sldId id="280" r:id="rId23"/>
    <p:sldId id="281" r:id="rId24"/>
    <p:sldId id="282" r:id="rId25"/>
    <p:sldId id="283" r:id="rId26"/>
    <p:sldId id="285" r:id="rId27"/>
    <p:sldId id="284" r:id="rId28"/>
    <p:sldId id="287" r:id="rId29"/>
    <p:sldId id="286" r:id="rId30"/>
    <p:sldId id="288" r:id="rId31"/>
    <p:sldId id="289" r:id="rId32"/>
    <p:sldId id="291" r:id="rId33"/>
    <p:sldId id="290" r:id="rId34"/>
    <p:sldId id="292" r:id="rId3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3F65F1-F9D4-632B-06EC-66F365791412}" v="254" dt="2021-12-17T08:43:48.570"/>
    <p1510:client id="{64C2D9A7-14CF-B975-B407-3E483686358C}" v="3" dt="2021-12-10T08:43:34.914"/>
    <p1510:client id="{80F2BFD0-6EF0-450F-8518-CA53BCDAE30D}" v="185" dt="2021-11-28T18:52:10.053"/>
    <p1510:client id="{AEDA223A-9A4C-98F5-C193-25BF90D2A2B3}" v="722" dt="2021-12-03T08:43:54.772"/>
    <p1510:client id="{DF2AA643-9EB8-B8A0-B739-773200F38063}" v="4" dt="2022-11-15T10:09:24.295"/>
    <p1510:client id="{F77F9825-1139-A7B4-6F4B-FC149ED15D89}" v="761" dt="2021-12-09T13:55:42.8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4" Type="http://schemas.openxmlformats.org/officeDocument/2006/relationships/image" Target="../media/image3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D236D8-74DB-457D-B9DE-CFC2BB47030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84C08A4-D6CE-4EA5-98A4-87A149869FBB}">
      <dgm:prSet/>
      <dgm:spPr/>
      <dgm:t>
        <a:bodyPr/>
        <a:lstStyle/>
        <a:p>
          <a:r>
            <a:rPr lang="nl-NL"/>
            <a:t>Duizenden uitlopers geven tegelijk een signaal door </a:t>
          </a:r>
          <a:endParaRPr lang="en-US"/>
        </a:p>
      </dgm:t>
    </dgm:pt>
    <dgm:pt modelId="{14EFBF93-C97A-41A5-9CC3-2210D2D12581}" type="parTrans" cxnId="{C6969815-C1CF-4F84-B59B-46678156887B}">
      <dgm:prSet/>
      <dgm:spPr/>
      <dgm:t>
        <a:bodyPr/>
        <a:lstStyle/>
        <a:p>
          <a:endParaRPr lang="en-US"/>
        </a:p>
      </dgm:t>
    </dgm:pt>
    <dgm:pt modelId="{F7F9BA24-C8A3-4972-90A8-E522C4192217}" type="sibTrans" cxnId="{C6969815-C1CF-4F84-B59B-46678156887B}">
      <dgm:prSet/>
      <dgm:spPr/>
      <dgm:t>
        <a:bodyPr/>
        <a:lstStyle/>
        <a:p>
          <a:endParaRPr lang="en-US"/>
        </a:p>
      </dgm:t>
    </dgm:pt>
    <dgm:pt modelId="{91B0F45D-62B1-416C-96E4-F2C535357BAD}">
      <dgm:prSet/>
      <dgm:spPr/>
      <dgm:t>
        <a:bodyPr/>
        <a:lstStyle/>
        <a:p>
          <a:r>
            <a:rPr lang="nl-NL"/>
            <a:t>Liggen samen in een zenuw</a:t>
          </a:r>
          <a:endParaRPr lang="en-US"/>
        </a:p>
      </dgm:t>
    </dgm:pt>
    <dgm:pt modelId="{B33DBA26-F0C6-42E3-BA8E-0AE7EC0A3CE1}" type="parTrans" cxnId="{249398FD-E75A-4396-94D3-9C9A9F3D59A8}">
      <dgm:prSet/>
      <dgm:spPr/>
      <dgm:t>
        <a:bodyPr/>
        <a:lstStyle/>
        <a:p>
          <a:endParaRPr lang="en-US"/>
        </a:p>
      </dgm:t>
    </dgm:pt>
    <dgm:pt modelId="{C863A7AF-0D2C-4BC7-89FA-0AE3F691A0E4}" type="sibTrans" cxnId="{249398FD-E75A-4396-94D3-9C9A9F3D59A8}">
      <dgm:prSet/>
      <dgm:spPr/>
      <dgm:t>
        <a:bodyPr/>
        <a:lstStyle/>
        <a:p>
          <a:endParaRPr lang="en-US"/>
        </a:p>
      </dgm:t>
    </dgm:pt>
    <dgm:pt modelId="{6D7DFA98-8BC6-486A-B227-8BB5EE96B42D}">
      <dgm:prSet/>
      <dgm:spPr/>
      <dgm:t>
        <a:bodyPr/>
        <a:lstStyle/>
        <a:p>
          <a:r>
            <a:rPr lang="nl-NL"/>
            <a:t>Bindweefsel houdt ze samen en beschermd</a:t>
          </a:r>
          <a:endParaRPr lang="en-US"/>
        </a:p>
      </dgm:t>
    </dgm:pt>
    <dgm:pt modelId="{D5C56FC3-36EA-496C-973C-362CB003608D}" type="parTrans" cxnId="{CA8CC617-EB5C-425F-A523-2609A79FD293}">
      <dgm:prSet/>
      <dgm:spPr/>
      <dgm:t>
        <a:bodyPr/>
        <a:lstStyle/>
        <a:p>
          <a:endParaRPr lang="en-US"/>
        </a:p>
      </dgm:t>
    </dgm:pt>
    <dgm:pt modelId="{13CA47AD-87B8-41BB-8FB5-794109C7F823}" type="sibTrans" cxnId="{CA8CC617-EB5C-425F-A523-2609A79FD293}">
      <dgm:prSet/>
      <dgm:spPr/>
      <dgm:t>
        <a:bodyPr/>
        <a:lstStyle/>
        <a:p>
          <a:endParaRPr lang="en-US"/>
        </a:p>
      </dgm:t>
    </dgm:pt>
    <dgm:pt modelId="{6EEBDDF6-204B-4786-8914-B3DF746EA384}" type="pres">
      <dgm:prSet presAssocID="{D1D236D8-74DB-457D-B9DE-CFC2BB470300}" presName="root" presStyleCnt="0">
        <dgm:presLayoutVars>
          <dgm:dir/>
          <dgm:resizeHandles val="exact"/>
        </dgm:presLayoutVars>
      </dgm:prSet>
      <dgm:spPr/>
    </dgm:pt>
    <dgm:pt modelId="{385B8044-42D6-4FFD-AE2E-C585F1E95133}" type="pres">
      <dgm:prSet presAssocID="{F84C08A4-D6CE-4EA5-98A4-87A149869FBB}" presName="compNode" presStyleCnt="0"/>
      <dgm:spPr/>
    </dgm:pt>
    <dgm:pt modelId="{ABD700D9-E977-4EAB-B131-8DE9E083090C}" type="pres">
      <dgm:prSet presAssocID="{F84C08A4-D6CE-4EA5-98A4-87A149869FBB}" presName="bgRect" presStyleLbl="bgShp" presStyleIdx="0" presStyleCnt="3"/>
      <dgm:spPr/>
    </dgm:pt>
    <dgm:pt modelId="{96AA12A2-8F84-40E3-824B-B8CB009432BA}" type="pres">
      <dgm:prSet presAssocID="{F84C08A4-D6CE-4EA5-98A4-87A149869FB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reless router"/>
        </a:ext>
      </dgm:extLst>
    </dgm:pt>
    <dgm:pt modelId="{F2C5B415-737A-4730-BC07-155638FEEAFE}" type="pres">
      <dgm:prSet presAssocID="{F84C08A4-D6CE-4EA5-98A4-87A149869FBB}" presName="spaceRect" presStyleCnt="0"/>
      <dgm:spPr/>
    </dgm:pt>
    <dgm:pt modelId="{BE4952FF-2FAF-4283-8B31-4FADC205590B}" type="pres">
      <dgm:prSet presAssocID="{F84C08A4-D6CE-4EA5-98A4-87A149869FBB}" presName="parTx" presStyleLbl="revTx" presStyleIdx="0" presStyleCnt="3">
        <dgm:presLayoutVars>
          <dgm:chMax val="0"/>
          <dgm:chPref val="0"/>
        </dgm:presLayoutVars>
      </dgm:prSet>
      <dgm:spPr/>
    </dgm:pt>
    <dgm:pt modelId="{22980473-A365-4D77-8C7A-98819E0CA6B3}" type="pres">
      <dgm:prSet presAssocID="{F7F9BA24-C8A3-4972-90A8-E522C4192217}" presName="sibTrans" presStyleCnt="0"/>
      <dgm:spPr/>
    </dgm:pt>
    <dgm:pt modelId="{68929359-02D7-4CE6-BB6F-40FAF41BCF4D}" type="pres">
      <dgm:prSet presAssocID="{91B0F45D-62B1-416C-96E4-F2C535357BAD}" presName="compNode" presStyleCnt="0"/>
      <dgm:spPr/>
    </dgm:pt>
    <dgm:pt modelId="{DCB22E44-EDC5-4EDC-8A60-5EF1A856F5A2}" type="pres">
      <dgm:prSet presAssocID="{91B0F45D-62B1-416C-96E4-F2C535357BAD}" presName="bgRect" presStyleLbl="bgShp" presStyleIdx="1" presStyleCnt="3"/>
      <dgm:spPr/>
    </dgm:pt>
    <dgm:pt modelId="{0D7F5C92-4263-444A-8E59-05D4593F5702}" type="pres">
      <dgm:prSet presAssocID="{91B0F45D-62B1-416C-96E4-F2C535357BA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5726F626-5EA3-407E-AE7D-CC8744F8B834}" type="pres">
      <dgm:prSet presAssocID="{91B0F45D-62B1-416C-96E4-F2C535357BAD}" presName="spaceRect" presStyleCnt="0"/>
      <dgm:spPr/>
    </dgm:pt>
    <dgm:pt modelId="{776B301D-B72E-4FBD-A2ED-6E81A4C69976}" type="pres">
      <dgm:prSet presAssocID="{91B0F45D-62B1-416C-96E4-F2C535357BAD}" presName="parTx" presStyleLbl="revTx" presStyleIdx="1" presStyleCnt="3">
        <dgm:presLayoutVars>
          <dgm:chMax val="0"/>
          <dgm:chPref val="0"/>
        </dgm:presLayoutVars>
      </dgm:prSet>
      <dgm:spPr/>
    </dgm:pt>
    <dgm:pt modelId="{EAC68519-D72D-460A-A6FA-73CA19EC7EB1}" type="pres">
      <dgm:prSet presAssocID="{C863A7AF-0D2C-4BC7-89FA-0AE3F691A0E4}" presName="sibTrans" presStyleCnt="0"/>
      <dgm:spPr/>
    </dgm:pt>
    <dgm:pt modelId="{97C82B22-48DD-40A6-96C4-4A44BB50C45B}" type="pres">
      <dgm:prSet presAssocID="{6D7DFA98-8BC6-486A-B227-8BB5EE96B42D}" presName="compNode" presStyleCnt="0"/>
      <dgm:spPr/>
    </dgm:pt>
    <dgm:pt modelId="{C56E8C1C-1253-45F4-91EF-3715CA48ACFA}" type="pres">
      <dgm:prSet presAssocID="{6D7DFA98-8BC6-486A-B227-8BB5EE96B42D}" presName="bgRect" presStyleLbl="bgShp" presStyleIdx="2" presStyleCnt="3"/>
      <dgm:spPr/>
    </dgm:pt>
    <dgm:pt modelId="{E306FE1A-3CA1-48AA-8ED8-38B750D5EF7A}" type="pres">
      <dgm:prSet presAssocID="{6D7DFA98-8BC6-486A-B227-8BB5EE96B42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rt"/>
        </a:ext>
      </dgm:extLst>
    </dgm:pt>
    <dgm:pt modelId="{ACCF3946-6705-4787-A15A-AFFA6A8C8CA1}" type="pres">
      <dgm:prSet presAssocID="{6D7DFA98-8BC6-486A-B227-8BB5EE96B42D}" presName="spaceRect" presStyleCnt="0"/>
      <dgm:spPr/>
    </dgm:pt>
    <dgm:pt modelId="{A28D4A71-D7E2-408E-99C4-7E3B132B305B}" type="pres">
      <dgm:prSet presAssocID="{6D7DFA98-8BC6-486A-B227-8BB5EE96B42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6969815-C1CF-4F84-B59B-46678156887B}" srcId="{D1D236D8-74DB-457D-B9DE-CFC2BB470300}" destId="{F84C08A4-D6CE-4EA5-98A4-87A149869FBB}" srcOrd="0" destOrd="0" parTransId="{14EFBF93-C97A-41A5-9CC3-2210D2D12581}" sibTransId="{F7F9BA24-C8A3-4972-90A8-E522C4192217}"/>
    <dgm:cxn modelId="{CA8CC617-EB5C-425F-A523-2609A79FD293}" srcId="{D1D236D8-74DB-457D-B9DE-CFC2BB470300}" destId="{6D7DFA98-8BC6-486A-B227-8BB5EE96B42D}" srcOrd="2" destOrd="0" parTransId="{D5C56FC3-36EA-496C-973C-362CB003608D}" sibTransId="{13CA47AD-87B8-41BB-8FB5-794109C7F823}"/>
    <dgm:cxn modelId="{154E771B-C7A9-41E5-8C91-45DF0B28D2B0}" type="presOf" srcId="{F84C08A4-D6CE-4EA5-98A4-87A149869FBB}" destId="{BE4952FF-2FAF-4283-8B31-4FADC205590B}" srcOrd="0" destOrd="0" presId="urn:microsoft.com/office/officeart/2018/2/layout/IconVerticalSolidList"/>
    <dgm:cxn modelId="{4CB4CD6E-68B6-49ED-B7A3-B516FDDBC06F}" type="presOf" srcId="{91B0F45D-62B1-416C-96E4-F2C535357BAD}" destId="{776B301D-B72E-4FBD-A2ED-6E81A4C69976}" srcOrd="0" destOrd="0" presId="urn:microsoft.com/office/officeart/2018/2/layout/IconVerticalSolidList"/>
    <dgm:cxn modelId="{0E258D8B-ACEE-4532-B6DC-0EC285DFC93F}" type="presOf" srcId="{D1D236D8-74DB-457D-B9DE-CFC2BB470300}" destId="{6EEBDDF6-204B-4786-8914-B3DF746EA384}" srcOrd="0" destOrd="0" presId="urn:microsoft.com/office/officeart/2018/2/layout/IconVerticalSolidList"/>
    <dgm:cxn modelId="{DB80A097-F0B3-4C3C-BC9C-476AA9324FED}" type="presOf" srcId="{6D7DFA98-8BC6-486A-B227-8BB5EE96B42D}" destId="{A28D4A71-D7E2-408E-99C4-7E3B132B305B}" srcOrd="0" destOrd="0" presId="urn:microsoft.com/office/officeart/2018/2/layout/IconVerticalSolidList"/>
    <dgm:cxn modelId="{249398FD-E75A-4396-94D3-9C9A9F3D59A8}" srcId="{D1D236D8-74DB-457D-B9DE-CFC2BB470300}" destId="{91B0F45D-62B1-416C-96E4-F2C535357BAD}" srcOrd="1" destOrd="0" parTransId="{B33DBA26-F0C6-42E3-BA8E-0AE7EC0A3CE1}" sibTransId="{C863A7AF-0D2C-4BC7-89FA-0AE3F691A0E4}"/>
    <dgm:cxn modelId="{A20D7922-9FD4-4177-8083-B5F0A77E90C1}" type="presParOf" srcId="{6EEBDDF6-204B-4786-8914-B3DF746EA384}" destId="{385B8044-42D6-4FFD-AE2E-C585F1E95133}" srcOrd="0" destOrd="0" presId="urn:microsoft.com/office/officeart/2018/2/layout/IconVerticalSolidList"/>
    <dgm:cxn modelId="{6D32E3B4-A408-4492-A00D-BD9A4D60DB75}" type="presParOf" srcId="{385B8044-42D6-4FFD-AE2E-C585F1E95133}" destId="{ABD700D9-E977-4EAB-B131-8DE9E083090C}" srcOrd="0" destOrd="0" presId="urn:microsoft.com/office/officeart/2018/2/layout/IconVerticalSolidList"/>
    <dgm:cxn modelId="{A5F26B2E-3A3A-47FE-85BA-6A1A4F4C90CE}" type="presParOf" srcId="{385B8044-42D6-4FFD-AE2E-C585F1E95133}" destId="{96AA12A2-8F84-40E3-824B-B8CB009432BA}" srcOrd="1" destOrd="0" presId="urn:microsoft.com/office/officeart/2018/2/layout/IconVerticalSolidList"/>
    <dgm:cxn modelId="{AD09603D-4124-40F7-8D07-16E8A36DB9CE}" type="presParOf" srcId="{385B8044-42D6-4FFD-AE2E-C585F1E95133}" destId="{F2C5B415-737A-4730-BC07-155638FEEAFE}" srcOrd="2" destOrd="0" presId="urn:microsoft.com/office/officeart/2018/2/layout/IconVerticalSolidList"/>
    <dgm:cxn modelId="{6515387F-FEAA-4E36-BBE7-B198638E2425}" type="presParOf" srcId="{385B8044-42D6-4FFD-AE2E-C585F1E95133}" destId="{BE4952FF-2FAF-4283-8B31-4FADC205590B}" srcOrd="3" destOrd="0" presId="urn:microsoft.com/office/officeart/2018/2/layout/IconVerticalSolidList"/>
    <dgm:cxn modelId="{94E49440-40B2-4758-A1E4-F63C8B9CA904}" type="presParOf" srcId="{6EEBDDF6-204B-4786-8914-B3DF746EA384}" destId="{22980473-A365-4D77-8C7A-98819E0CA6B3}" srcOrd="1" destOrd="0" presId="urn:microsoft.com/office/officeart/2018/2/layout/IconVerticalSolidList"/>
    <dgm:cxn modelId="{B1D2C823-937D-4C09-B26A-492EF050D15F}" type="presParOf" srcId="{6EEBDDF6-204B-4786-8914-B3DF746EA384}" destId="{68929359-02D7-4CE6-BB6F-40FAF41BCF4D}" srcOrd="2" destOrd="0" presId="urn:microsoft.com/office/officeart/2018/2/layout/IconVerticalSolidList"/>
    <dgm:cxn modelId="{C69DC261-8741-4B4B-ACF1-C8BE6328CD19}" type="presParOf" srcId="{68929359-02D7-4CE6-BB6F-40FAF41BCF4D}" destId="{DCB22E44-EDC5-4EDC-8A60-5EF1A856F5A2}" srcOrd="0" destOrd="0" presId="urn:microsoft.com/office/officeart/2018/2/layout/IconVerticalSolidList"/>
    <dgm:cxn modelId="{D7F72C59-ECEB-4FAA-AC00-8EAC7234E3E6}" type="presParOf" srcId="{68929359-02D7-4CE6-BB6F-40FAF41BCF4D}" destId="{0D7F5C92-4263-444A-8E59-05D4593F5702}" srcOrd="1" destOrd="0" presId="urn:microsoft.com/office/officeart/2018/2/layout/IconVerticalSolidList"/>
    <dgm:cxn modelId="{B7478F46-305E-47D9-A350-391ED6879AA4}" type="presParOf" srcId="{68929359-02D7-4CE6-BB6F-40FAF41BCF4D}" destId="{5726F626-5EA3-407E-AE7D-CC8744F8B834}" srcOrd="2" destOrd="0" presId="urn:microsoft.com/office/officeart/2018/2/layout/IconVerticalSolidList"/>
    <dgm:cxn modelId="{37DED64A-A2AC-4FBA-ADAB-7F409E865ED1}" type="presParOf" srcId="{68929359-02D7-4CE6-BB6F-40FAF41BCF4D}" destId="{776B301D-B72E-4FBD-A2ED-6E81A4C69976}" srcOrd="3" destOrd="0" presId="urn:microsoft.com/office/officeart/2018/2/layout/IconVerticalSolidList"/>
    <dgm:cxn modelId="{4733ED35-0A8F-4714-A58E-1C7E48A8FDFC}" type="presParOf" srcId="{6EEBDDF6-204B-4786-8914-B3DF746EA384}" destId="{EAC68519-D72D-460A-A6FA-73CA19EC7EB1}" srcOrd="3" destOrd="0" presId="urn:microsoft.com/office/officeart/2018/2/layout/IconVerticalSolidList"/>
    <dgm:cxn modelId="{15281E0C-634E-471A-AB92-DB1557577430}" type="presParOf" srcId="{6EEBDDF6-204B-4786-8914-B3DF746EA384}" destId="{97C82B22-48DD-40A6-96C4-4A44BB50C45B}" srcOrd="4" destOrd="0" presId="urn:microsoft.com/office/officeart/2018/2/layout/IconVerticalSolidList"/>
    <dgm:cxn modelId="{CFFD0AB0-357F-44E9-8FFD-C2D050EF7687}" type="presParOf" srcId="{97C82B22-48DD-40A6-96C4-4A44BB50C45B}" destId="{C56E8C1C-1253-45F4-91EF-3715CA48ACFA}" srcOrd="0" destOrd="0" presId="urn:microsoft.com/office/officeart/2018/2/layout/IconVerticalSolidList"/>
    <dgm:cxn modelId="{D5400C07-C46F-4EC1-86FD-57250675F36C}" type="presParOf" srcId="{97C82B22-48DD-40A6-96C4-4A44BB50C45B}" destId="{E306FE1A-3CA1-48AA-8ED8-38B750D5EF7A}" srcOrd="1" destOrd="0" presId="urn:microsoft.com/office/officeart/2018/2/layout/IconVerticalSolidList"/>
    <dgm:cxn modelId="{0097C9DF-40BE-42D0-BF79-16B8B13054CE}" type="presParOf" srcId="{97C82B22-48DD-40A6-96C4-4A44BB50C45B}" destId="{ACCF3946-6705-4787-A15A-AFFA6A8C8CA1}" srcOrd="2" destOrd="0" presId="urn:microsoft.com/office/officeart/2018/2/layout/IconVerticalSolidList"/>
    <dgm:cxn modelId="{83BCE8E5-82B8-48EF-86FD-4E2D1E3A4EC9}" type="presParOf" srcId="{97C82B22-48DD-40A6-96C4-4A44BB50C45B}" destId="{A28D4A71-D7E2-408E-99C4-7E3B132B305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F1EB73-A300-4853-B1D8-C6B8EA33C55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3056419-E2D5-428B-8C23-08364C38B8F3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Paragraaf 6: 39, 42 en 44</a:t>
          </a:r>
          <a:endParaRPr lang="en-US"/>
        </a:p>
      </dgm:t>
    </dgm:pt>
    <dgm:pt modelId="{A79C0E64-79B2-4134-9AE7-AB9200F56D5C}" type="parTrans" cxnId="{DF46122A-6198-4225-9FAD-6E71F3CD76D8}">
      <dgm:prSet/>
      <dgm:spPr/>
      <dgm:t>
        <a:bodyPr/>
        <a:lstStyle/>
        <a:p>
          <a:endParaRPr lang="en-US"/>
        </a:p>
      </dgm:t>
    </dgm:pt>
    <dgm:pt modelId="{E06F7708-07F4-498C-8D06-B19884FF022B}" type="sibTrans" cxnId="{DF46122A-6198-4225-9FAD-6E71F3CD76D8}">
      <dgm:prSet/>
      <dgm:spPr/>
      <dgm:t>
        <a:bodyPr/>
        <a:lstStyle/>
        <a:p>
          <a:endParaRPr lang="en-US"/>
        </a:p>
      </dgm:t>
    </dgm:pt>
    <dgm:pt modelId="{C84D8027-B314-494D-A2F1-3B9263505ED9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Paragraaf 7:</a:t>
          </a:r>
          <a:r>
            <a:rPr lang="nl-NL">
              <a:latin typeface="Calibri Light" panose="020F0302020204030204"/>
            </a:rPr>
            <a:t> </a:t>
          </a:r>
          <a:r>
            <a:rPr lang="nl-NL"/>
            <a:t>45, 46, 48, 49 en 51</a:t>
          </a:r>
          <a:endParaRPr lang="en-US">
            <a:latin typeface="Calibri Light" panose="020F0302020204030204"/>
          </a:endParaRPr>
        </a:p>
      </dgm:t>
    </dgm:pt>
    <dgm:pt modelId="{FEAD1268-8EC7-404B-8167-6171C0AE6016}" type="parTrans" cxnId="{4D6E295F-D5B7-4F4F-A1F1-D7EFE11C34AF}">
      <dgm:prSet/>
      <dgm:spPr/>
      <dgm:t>
        <a:bodyPr/>
        <a:lstStyle/>
        <a:p>
          <a:endParaRPr lang="en-US"/>
        </a:p>
      </dgm:t>
    </dgm:pt>
    <dgm:pt modelId="{48138575-24B0-44CD-95FD-289C094A162D}" type="sibTrans" cxnId="{4D6E295F-D5B7-4F4F-A1F1-D7EFE11C34AF}">
      <dgm:prSet/>
      <dgm:spPr/>
      <dgm:t>
        <a:bodyPr/>
        <a:lstStyle/>
        <a:p>
          <a:endParaRPr lang="en-US"/>
        </a:p>
      </dgm:t>
    </dgm:pt>
    <dgm:pt modelId="{49770C49-AA48-46A5-ADD3-8966A7A6204A}" type="pres">
      <dgm:prSet presAssocID="{47F1EB73-A300-4853-B1D8-C6B8EA33C552}" presName="root" presStyleCnt="0">
        <dgm:presLayoutVars>
          <dgm:dir/>
          <dgm:resizeHandles val="exact"/>
        </dgm:presLayoutVars>
      </dgm:prSet>
      <dgm:spPr/>
    </dgm:pt>
    <dgm:pt modelId="{A532C6B5-22B5-4209-BF9F-11DBFA9DEB2E}" type="pres">
      <dgm:prSet presAssocID="{23056419-E2D5-428B-8C23-08364C38B8F3}" presName="compNode" presStyleCnt="0"/>
      <dgm:spPr/>
    </dgm:pt>
    <dgm:pt modelId="{CE20C5A8-C119-4573-84AB-D38B126294E0}" type="pres">
      <dgm:prSet presAssocID="{23056419-E2D5-428B-8C23-08364C38B8F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3AD7CCAB-51B2-4041-AABB-1627CF55EC0A}" type="pres">
      <dgm:prSet presAssocID="{23056419-E2D5-428B-8C23-08364C38B8F3}" presName="spaceRect" presStyleCnt="0"/>
      <dgm:spPr/>
    </dgm:pt>
    <dgm:pt modelId="{B030B9D2-682E-420E-B5A1-C09CBD04C261}" type="pres">
      <dgm:prSet presAssocID="{23056419-E2D5-428B-8C23-08364C38B8F3}" presName="textRect" presStyleLbl="revTx" presStyleIdx="0" presStyleCnt="2">
        <dgm:presLayoutVars>
          <dgm:chMax val="1"/>
          <dgm:chPref val="1"/>
        </dgm:presLayoutVars>
      </dgm:prSet>
      <dgm:spPr/>
    </dgm:pt>
    <dgm:pt modelId="{EB42AB78-07DE-4880-AD7B-9257A0DA16C2}" type="pres">
      <dgm:prSet presAssocID="{E06F7708-07F4-498C-8D06-B19884FF022B}" presName="sibTrans" presStyleCnt="0"/>
      <dgm:spPr/>
    </dgm:pt>
    <dgm:pt modelId="{11E8A883-B8C8-4C62-911F-2A8CD33F5E4B}" type="pres">
      <dgm:prSet presAssocID="{C84D8027-B314-494D-A2F1-3B9263505ED9}" presName="compNode" presStyleCnt="0"/>
      <dgm:spPr/>
    </dgm:pt>
    <dgm:pt modelId="{6A86DCB1-7BD6-4367-9C6C-33689C536B0A}" type="pres">
      <dgm:prSet presAssocID="{C84D8027-B314-494D-A2F1-3B9263505ED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anhalingstekens"/>
        </a:ext>
      </dgm:extLst>
    </dgm:pt>
    <dgm:pt modelId="{AB5EFEFF-16D7-4CD6-8E9A-9670AF903C1D}" type="pres">
      <dgm:prSet presAssocID="{C84D8027-B314-494D-A2F1-3B9263505ED9}" presName="spaceRect" presStyleCnt="0"/>
      <dgm:spPr/>
    </dgm:pt>
    <dgm:pt modelId="{03857EF8-9F48-4CBE-8ABC-D62F5575336C}" type="pres">
      <dgm:prSet presAssocID="{C84D8027-B314-494D-A2F1-3B9263505ED9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16922D00-5403-4F69-A77E-85B3A28EBC51}" type="presOf" srcId="{C84D8027-B314-494D-A2F1-3B9263505ED9}" destId="{03857EF8-9F48-4CBE-8ABC-D62F5575336C}" srcOrd="0" destOrd="0" presId="urn:microsoft.com/office/officeart/2018/2/layout/IconLabelList"/>
    <dgm:cxn modelId="{DF46122A-6198-4225-9FAD-6E71F3CD76D8}" srcId="{47F1EB73-A300-4853-B1D8-C6B8EA33C552}" destId="{23056419-E2D5-428B-8C23-08364C38B8F3}" srcOrd="0" destOrd="0" parTransId="{A79C0E64-79B2-4134-9AE7-AB9200F56D5C}" sibTransId="{E06F7708-07F4-498C-8D06-B19884FF022B}"/>
    <dgm:cxn modelId="{4D6E295F-D5B7-4F4F-A1F1-D7EFE11C34AF}" srcId="{47F1EB73-A300-4853-B1D8-C6B8EA33C552}" destId="{C84D8027-B314-494D-A2F1-3B9263505ED9}" srcOrd="1" destOrd="0" parTransId="{FEAD1268-8EC7-404B-8167-6171C0AE6016}" sibTransId="{48138575-24B0-44CD-95FD-289C094A162D}"/>
    <dgm:cxn modelId="{875C19B8-A532-4A14-A36C-564F02099089}" type="presOf" srcId="{23056419-E2D5-428B-8C23-08364C38B8F3}" destId="{B030B9D2-682E-420E-B5A1-C09CBD04C261}" srcOrd="0" destOrd="0" presId="urn:microsoft.com/office/officeart/2018/2/layout/IconLabelList"/>
    <dgm:cxn modelId="{1CDD5CC7-2374-4E9F-896F-A721744118B1}" type="presOf" srcId="{47F1EB73-A300-4853-B1D8-C6B8EA33C552}" destId="{49770C49-AA48-46A5-ADD3-8966A7A6204A}" srcOrd="0" destOrd="0" presId="urn:microsoft.com/office/officeart/2018/2/layout/IconLabelList"/>
    <dgm:cxn modelId="{54A2E7C9-1BB7-4C1B-981E-7F6A370E02A1}" type="presParOf" srcId="{49770C49-AA48-46A5-ADD3-8966A7A6204A}" destId="{A532C6B5-22B5-4209-BF9F-11DBFA9DEB2E}" srcOrd="0" destOrd="0" presId="urn:microsoft.com/office/officeart/2018/2/layout/IconLabelList"/>
    <dgm:cxn modelId="{63436DA5-4AD3-4E61-8188-218B45809843}" type="presParOf" srcId="{A532C6B5-22B5-4209-BF9F-11DBFA9DEB2E}" destId="{CE20C5A8-C119-4573-84AB-D38B126294E0}" srcOrd="0" destOrd="0" presId="urn:microsoft.com/office/officeart/2018/2/layout/IconLabelList"/>
    <dgm:cxn modelId="{0E34B92A-3691-4AEC-81D6-FCE206581CCD}" type="presParOf" srcId="{A532C6B5-22B5-4209-BF9F-11DBFA9DEB2E}" destId="{3AD7CCAB-51B2-4041-AABB-1627CF55EC0A}" srcOrd="1" destOrd="0" presId="urn:microsoft.com/office/officeart/2018/2/layout/IconLabelList"/>
    <dgm:cxn modelId="{CA9D6FB5-A972-414C-AD46-7FAF880D21AF}" type="presParOf" srcId="{A532C6B5-22B5-4209-BF9F-11DBFA9DEB2E}" destId="{B030B9D2-682E-420E-B5A1-C09CBD04C261}" srcOrd="2" destOrd="0" presId="urn:microsoft.com/office/officeart/2018/2/layout/IconLabelList"/>
    <dgm:cxn modelId="{673F87BF-6222-4E01-A6EB-3A352990A83A}" type="presParOf" srcId="{49770C49-AA48-46A5-ADD3-8966A7A6204A}" destId="{EB42AB78-07DE-4880-AD7B-9257A0DA16C2}" srcOrd="1" destOrd="0" presId="urn:microsoft.com/office/officeart/2018/2/layout/IconLabelList"/>
    <dgm:cxn modelId="{D919058A-B93B-42D4-AE48-126194EB29E5}" type="presParOf" srcId="{49770C49-AA48-46A5-ADD3-8966A7A6204A}" destId="{11E8A883-B8C8-4C62-911F-2A8CD33F5E4B}" srcOrd="2" destOrd="0" presId="urn:microsoft.com/office/officeart/2018/2/layout/IconLabelList"/>
    <dgm:cxn modelId="{92CB943F-D018-480C-A77A-DF7E1D282610}" type="presParOf" srcId="{11E8A883-B8C8-4C62-911F-2A8CD33F5E4B}" destId="{6A86DCB1-7BD6-4367-9C6C-33689C536B0A}" srcOrd="0" destOrd="0" presId="urn:microsoft.com/office/officeart/2018/2/layout/IconLabelList"/>
    <dgm:cxn modelId="{7626D9E0-8194-4028-8740-070ACD783DC4}" type="presParOf" srcId="{11E8A883-B8C8-4C62-911F-2A8CD33F5E4B}" destId="{AB5EFEFF-16D7-4CD6-8E9A-9670AF903C1D}" srcOrd="1" destOrd="0" presId="urn:microsoft.com/office/officeart/2018/2/layout/IconLabelList"/>
    <dgm:cxn modelId="{3E151280-B919-4819-914A-3AFA84BFB090}" type="presParOf" srcId="{11E8A883-B8C8-4C62-911F-2A8CD33F5E4B}" destId="{03857EF8-9F48-4CBE-8ABC-D62F5575336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700D9-E977-4EAB-B131-8DE9E083090C}">
      <dsp:nvSpPr>
        <dsp:cNvPr id="0" name=""/>
        <dsp:cNvSpPr/>
      </dsp:nvSpPr>
      <dsp:spPr>
        <a:xfrm>
          <a:off x="0" y="67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AA12A2-8F84-40E3-824B-B8CB009432BA}">
      <dsp:nvSpPr>
        <dsp:cNvPr id="0" name=""/>
        <dsp:cNvSpPr/>
      </dsp:nvSpPr>
      <dsp:spPr>
        <a:xfrm>
          <a:off x="475646" y="354458"/>
          <a:ext cx="864811" cy="8648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4952FF-2FAF-4283-8B31-4FADC205590B}">
      <dsp:nvSpPr>
        <dsp:cNvPr id="0" name=""/>
        <dsp:cNvSpPr/>
      </dsp:nvSpPr>
      <dsp:spPr>
        <a:xfrm>
          <a:off x="1816103" y="67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/>
            <a:t>Duizenden uitlopers geven tegelijk een signaal door </a:t>
          </a:r>
          <a:endParaRPr lang="en-US" sz="2500" kern="1200"/>
        </a:p>
      </dsp:txBody>
      <dsp:txXfrm>
        <a:off x="1816103" y="671"/>
        <a:ext cx="4447536" cy="1572384"/>
      </dsp:txXfrm>
    </dsp:sp>
    <dsp:sp modelId="{DCB22E44-EDC5-4EDC-8A60-5EF1A856F5A2}">
      <dsp:nvSpPr>
        <dsp:cNvPr id="0" name=""/>
        <dsp:cNvSpPr/>
      </dsp:nvSpPr>
      <dsp:spPr>
        <a:xfrm>
          <a:off x="0" y="196615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7F5C92-4263-444A-8E59-05D4593F5702}">
      <dsp:nvSpPr>
        <dsp:cNvPr id="0" name=""/>
        <dsp:cNvSpPr/>
      </dsp:nvSpPr>
      <dsp:spPr>
        <a:xfrm>
          <a:off x="475646" y="2319938"/>
          <a:ext cx="864811" cy="8648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6B301D-B72E-4FBD-A2ED-6E81A4C69976}">
      <dsp:nvSpPr>
        <dsp:cNvPr id="0" name=""/>
        <dsp:cNvSpPr/>
      </dsp:nvSpPr>
      <dsp:spPr>
        <a:xfrm>
          <a:off x="1816103" y="196615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/>
            <a:t>Liggen samen in een zenuw</a:t>
          </a:r>
          <a:endParaRPr lang="en-US" sz="2500" kern="1200"/>
        </a:p>
      </dsp:txBody>
      <dsp:txXfrm>
        <a:off x="1816103" y="1966151"/>
        <a:ext cx="4447536" cy="1572384"/>
      </dsp:txXfrm>
    </dsp:sp>
    <dsp:sp modelId="{C56E8C1C-1253-45F4-91EF-3715CA48ACFA}">
      <dsp:nvSpPr>
        <dsp:cNvPr id="0" name=""/>
        <dsp:cNvSpPr/>
      </dsp:nvSpPr>
      <dsp:spPr>
        <a:xfrm>
          <a:off x="0" y="3931632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06FE1A-3CA1-48AA-8ED8-38B750D5EF7A}">
      <dsp:nvSpPr>
        <dsp:cNvPr id="0" name=""/>
        <dsp:cNvSpPr/>
      </dsp:nvSpPr>
      <dsp:spPr>
        <a:xfrm>
          <a:off x="475646" y="4285418"/>
          <a:ext cx="864811" cy="8648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8D4A71-D7E2-408E-99C4-7E3B132B305B}">
      <dsp:nvSpPr>
        <dsp:cNvPr id="0" name=""/>
        <dsp:cNvSpPr/>
      </dsp:nvSpPr>
      <dsp:spPr>
        <a:xfrm>
          <a:off x="1816103" y="3931632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/>
            <a:t>Bindweefsel houdt ze samen en beschermd</a:t>
          </a:r>
          <a:endParaRPr lang="en-US" sz="2500" kern="1200"/>
        </a:p>
      </dsp:txBody>
      <dsp:txXfrm>
        <a:off x="1816103" y="3931632"/>
        <a:ext cx="4447536" cy="15723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20C5A8-C119-4573-84AB-D38B126294E0}">
      <dsp:nvSpPr>
        <dsp:cNvPr id="0" name=""/>
        <dsp:cNvSpPr/>
      </dsp:nvSpPr>
      <dsp:spPr>
        <a:xfrm>
          <a:off x="2480019" y="141089"/>
          <a:ext cx="1341562" cy="1341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30B9D2-682E-420E-B5A1-C09CBD04C261}">
      <dsp:nvSpPr>
        <dsp:cNvPr id="0" name=""/>
        <dsp:cNvSpPr/>
      </dsp:nvSpPr>
      <dsp:spPr>
        <a:xfrm>
          <a:off x="1660175" y="1846748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/>
            <a:t>Paragraaf 6: 39, 42 en 44</a:t>
          </a:r>
          <a:endParaRPr lang="en-US" sz="2300" kern="1200"/>
        </a:p>
      </dsp:txBody>
      <dsp:txXfrm>
        <a:off x="1660175" y="1846748"/>
        <a:ext cx="2981250" cy="720000"/>
      </dsp:txXfrm>
    </dsp:sp>
    <dsp:sp modelId="{6A86DCB1-7BD6-4367-9C6C-33689C536B0A}">
      <dsp:nvSpPr>
        <dsp:cNvPr id="0" name=""/>
        <dsp:cNvSpPr/>
      </dsp:nvSpPr>
      <dsp:spPr>
        <a:xfrm>
          <a:off x="2480019" y="3312060"/>
          <a:ext cx="1341562" cy="1341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857EF8-9F48-4CBE-8ABC-D62F5575336C}">
      <dsp:nvSpPr>
        <dsp:cNvPr id="0" name=""/>
        <dsp:cNvSpPr/>
      </dsp:nvSpPr>
      <dsp:spPr>
        <a:xfrm>
          <a:off x="1660175" y="5017719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/>
            <a:t>Paragraaf 7:</a:t>
          </a:r>
          <a:r>
            <a:rPr lang="nl-NL" sz="2300" kern="1200">
              <a:latin typeface="Calibri Light" panose="020F0302020204030204"/>
            </a:rPr>
            <a:t> </a:t>
          </a:r>
          <a:r>
            <a:rPr lang="nl-NL" sz="2300" kern="1200"/>
            <a:t>45, 46, 48, 49 en 51</a:t>
          </a:r>
          <a:endParaRPr lang="en-US" sz="2300" kern="1200">
            <a:latin typeface="Calibri Light" panose="020F0302020204030204"/>
          </a:endParaRPr>
        </a:p>
      </dsp:txBody>
      <dsp:txXfrm>
        <a:off x="1660175" y="5017719"/>
        <a:ext cx="298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25.11.2022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9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25.11.2022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6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25.11.2022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1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25.11.2022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1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25.11.2022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9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25.11.2022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81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25.11.2022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1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25.11.2022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8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25.11.2022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0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25.11.2022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25.11.2022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25.11.2022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postart.nl/bio-bits-de-maakbare-mens/06-09-2012/NPS_1207092#0:0:0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o2ceOuuoW4" TargetMode="External"/><Relationship Id="rId2" Type="http://schemas.openxmlformats.org/officeDocument/2006/relationships/hyperlink" Target="https://youtu.be/qtkE6kVACQ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O1hGNQEEZI?feature=oembed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586E6738-8E75-46E0-8420-608D0E02F7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4469" b="1"/>
          <a:stretch/>
        </p:blipFill>
        <p:spPr>
          <a:xfrm>
            <a:off x="20" y="10"/>
            <a:ext cx="12188930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 anchor="b">
            <a:normAutofit/>
          </a:bodyPr>
          <a:lstStyle/>
          <a:p>
            <a:r>
              <a:rPr lang="de-DE" sz="6600">
                <a:solidFill>
                  <a:srgbClr val="FFFFFF"/>
                </a:solidFill>
                <a:cs typeface="Calibri Light"/>
              </a:rPr>
              <a:t>Thema 5: Regeling </a:t>
            </a:r>
            <a:endParaRPr lang="de-DE" sz="6600">
              <a:solidFill>
                <a:srgbClr val="FFFFFF"/>
              </a:solidFill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39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D031D1-7F3E-4CCD-8E99-EF8F93AA4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nl-NL" dirty="0">
                <a:cs typeface="Calibri Light"/>
              </a:rPr>
              <a:t>De drie zenuwen 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321495-29C6-4688-826E-E22E8E26D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NL" sz="1600">
                <a:cs typeface="Calibri"/>
              </a:rPr>
              <a:t>Gevoelszenuw </a:t>
            </a:r>
          </a:p>
          <a:p>
            <a:pPr lvl="1"/>
            <a:r>
              <a:rPr lang="nl-NL" sz="1600" i="1">
                <a:cs typeface="Calibri"/>
              </a:rPr>
              <a:t>Uitlopers van gevoelszenuwcellen </a:t>
            </a:r>
          </a:p>
          <a:p>
            <a:r>
              <a:rPr lang="nl-NL" sz="1600">
                <a:cs typeface="Calibri"/>
              </a:rPr>
              <a:t>Bewegingszenuw </a:t>
            </a:r>
          </a:p>
          <a:p>
            <a:pPr lvl="1"/>
            <a:r>
              <a:rPr lang="nl-NL" sz="1600" i="1">
                <a:cs typeface="Calibri"/>
              </a:rPr>
              <a:t>Uitlopers van bewegingszenuwcellen </a:t>
            </a:r>
          </a:p>
          <a:p>
            <a:r>
              <a:rPr lang="nl-NL" sz="1600">
                <a:cs typeface="Calibri"/>
              </a:rPr>
              <a:t>Gemengde zenuw </a:t>
            </a:r>
          </a:p>
          <a:p>
            <a:pPr lvl="1"/>
            <a:r>
              <a:rPr lang="nl-NL" sz="1600" i="1">
                <a:cs typeface="Calibri"/>
              </a:rPr>
              <a:t>Uitlopers gevoels- en bewegingszenuwcellen</a:t>
            </a:r>
          </a:p>
          <a:p>
            <a:endParaRPr lang="nl-NL" sz="1600">
              <a:cs typeface="Calibri"/>
            </a:endParaRPr>
          </a:p>
          <a:p>
            <a:r>
              <a:rPr lang="nl-NL" sz="1600">
                <a:cs typeface="Calibri"/>
              </a:rPr>
              <a:t>Ledematen en romp -&gt; ruggenmerg </a:t>
            </a:r>
          </a:p>
          <a:p>
            <a:r>
              <a:rPr lang="nl-NL" sz="1600">
                <a:cs typeface="Calibri"/>
              </a:rPr>
              <a:t>Hoofd -&gt; hersenstam </a:t>
            </a:r>
          </a:p>
          <a:p>
            <a:endParaRPr lang="nl-NL" sz="1600"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6817547C-F3E2-4529-B07B-B2501D0B0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621578"/>
            <a:ext cx="6019331" cy="36115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08525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4B2DB-0DD5-4335-BB64-26CE3B73C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EAFDE3-0CE1-4EA8-B124-75D3A2C4F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ea typeface="+mn-lt"/>
                <a:cs typeface="+mn-lt"/>
                <a:hlinkClick r:id="rId2"/>
              </a:rPr>
              <a:t>https://www.npostart.nl/bio-bits-de-maakbare-mens/06-09-2012/NPS_1207092#0:0:0</a:t>
            </a:r>
            <a:endParaRPr lang="nl-NL">
              <a:ea typeface="+mn-lt"/>
              <a:cs typeface="+mn-lt"/>
            </a:endParaRPr>
          </a:p>
          <a:p>
            <a:endParaRPr lang="nl-NL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9385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25F2415-2FB7-4082-9AB2-A7A62ABBB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nl-NL" sz="4000">
                <a:solidFill>
                  <a:schemeClr val="bg1"/>
                </a:solidFill>
                <a:cs typeface="Calibri Light"/>
              </a:rPr>
              <a:t>Wat ga je doen? </a:t>
            </a:r>
            <a:endParaRPr lang="nl-NL" sz="400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A95583-39E9-41D3-B2E7-990224500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sz="2400" dirty="0">
                <a:cs typeface="Calibri"/>
              </a:rPr>
              <a:t>Maak een conceptmap van paragraaf 1 en 2 </a:t>
            </a:r>
            <a:endParaRPr lang="nl-NL" sz="2400" dirty="0"/>
          </a:p>
          <a:p>
            <a:endParaRPr lang="nl-NL" sz="2400">
              <a:cs typeface="Calibri"/>
            </a:endParaRPr>
          </a:p>
          <a:p>
            <a:pPr marL="0" indent="0">
              <a:buNone/>
            </a:pPr>
            <a:r>
              <a:rPr lang="nl-NL" sz="2400" dirty="0">
                <a:cs typeface="Calibri"/>
              </a:rPr>
              <a:t>Hoe? </a:t>
            </a:r>
          </a:p>
          <a:p>
            <a:r>
              <a:rPr lang="nl-NL" sz="2400" dirty="0">
                <a:cs typeface="Calibri"/>
              </a:rPr>
              <a:t>Belangrijke begrippen uitschrijven op een blaadje </a:t>
            </a:r>
          </a:p>
          <a:p>
            <a:r>
              <a:rPr lang="nl-NL" sz="2400" dirty="0">
                <a:cs typeface="Calibri"/>
              </a:rPr>
              <a:t>Belangrijke begrippen 'clusteren' (wat hoort bij elkaar??)</a:t>
            </a:r>
          </a:p>
          <a:p>
            <a:r>
              <a:rPr lang="nl-NL" sz="2400" dirty="0">
                <a:cs typeface="Calibri"/>
              </a:rPr>
              <a:t>Iedere groepje begrippen dezelfde kleur geven op de concept map </a:t>
            </a:r>
          </a:p>
          <a:p>
            <a:r>
              <a:rPr lang="nl-NL" sz="2400" dirty="0">
                <a:cs typeface="Calibri"/>
              </a:rPr>
              <a:t>Verschillende groepjes verbinden</a:t>
            </a:r>
          </a:p>
        </p:txBody>
      </p:sp>
    </p:spTree>
    <p:extLst>
      <p:ext uri="{BB962C8B-B14F-4D97-AF65-F5344CB8AC3E}">
        <p14:creationId xmlns:p14="http://schemas.microsoft.com/office/powerpoint/2010/main" val="2547849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 descr="Afbeelding met sluiten&#10;&#10;Automatisch gegenereerde beschrijving">
            <a:extLst>
              <a:ext uri="{FF2B5EF4-FFF2-40B4-BE49-F238E27FC236}">
                <a16:creationId xmlns:a16="http://schemas.microsoft.com/office/drawing/2014/main" id="{9AE6E9C5-A492-49EC-B96E-CBF83F73D5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506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01FE68D-B871-4509-A291-341FDA20D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  <a:cs typeface="Calibri Light"/>
              </a:rPr>
              <a:t>Het ruggenmerg</a:t>
            </a: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634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9515A5-CB87-4EB3-9265-D67708C86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cs typeface="Calibri Light"/>
              </a:rPr>
              <a:t>Na vandaag kan je: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DF5502-3691-4730-8834-C323AF795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cs typeface="Calibri"/>
              </a:rPr>
              <a:t>Vertellen waar het ruggenmerg ligt, wat het inhoudt en wat het doet </a:t>
            </a:r>
          </a:p>
          <a:p>
            <a:r>
              <a:rPr lang="nl-NL" dirty="0">
                <a:cs typeface="Calibri"/>
              </a:rPr>
              <a:t>Het verschil tussen grijze en witte stof uitleggen </a:t>
            </a:r>
          </a:p>
        </p:txBody>
      </p:sp>
    </p:spTree>
    <p:extLst>
      <p:ext uri="{BB962C8B-B14F-4D97-AF65-F5344CB8AC3E}">
        <p14:creationId xmlns:p14="http://schemas.microsoft.com/office/powerpoint/2010/main" val="281809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822FD4-463C-4EA5-ABDB-9D4067149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nl-NL" dirty="0">
                <a:cs typeface="Calibri Light"/>
              </a:rPr>
              <a:t>Het ruggenmerg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17B9C8-1406-4C0F-AB91-C2B5D095B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1800">
                <a:cs typeface="Calibri"/>
              </a:rPr>
              <a:t>Zenuwen zijn verbonden met de hersenen door het </a:t>
            </a:r>
            <a:r>
              <a:rPr lang="nl-NL" sz="1800" b="1">
                <a:cs typeface="Calibri"/>
              </a:rPr>
              <a:t>ruggenmerg </a:t>
            </a:r>
          </a:p>
          <a:p>
            <a:r>
              <a:rPr lang="nl-NL" sz="1800">
                <a:cs typeface="Calibri"/>
              </a:rPr>
              <a:t>Ruggenmerg ligt in het </a:t>
            </a:r>
            <a:r>
              <a:rPr lang="nl-NL" sz="1800" b="1">
                <a:cs typeface="Calibri"/>
              </a:rPr>
              <a:t>wervelkanaal </a:t>
            </a:r>
          </a:p>
          <a:p>
            <a:r>
              <a:rPr lang="nl-NL" sz="1800">
                <a:cs typeface="Calibri"/>
              </a:rPr>
              <a:t>Begint bij de hersenstam en eindigt bij de lendewervels </a:t>
            </a:r>
            <a:endParaRPr lang="nl-NL" sz="1800" b="1">
              <a:cs typeface="Calibri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5FCE47C3-093B-4E25-BEEA-A36A03A2E9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29" r="2222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42971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84B7BD-8EE4-4B80-8DC3-B30A3956B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nl-NL" sz="3600">
                <a:cs typeface="Calibri Light"/>
              </a:rPr>
              <a:t>Grijze en witte stof</a:t>
            </a:r>
            <a:endParaRPr lang="nl-NL" sz="36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1DCD24-5C22-442A-991F-EEA68C36C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NL" sz="2000">
                <a:cs typeface="Calibri"/>
              </a:rPr>
              <a:t>Binnenin het ruggenmerg = grijze stof</a:t>
            </a:r>
          </a:p>
          <a:p>
            <a:r>
              <a:rPr lang="nl-NL" sz="2000">
                <a:cs typeface="Calibri"/>
              </a:rPr>
              <a:t>Bestaat uit: cellichamen bewegingszenuwcellen en schakelzenuwcellen</a:t>
            </a:r>
          </a:p>
          <a:p>
            <a:endParaRPr lang="nl-NL" sz="2000">
              <a:cs typeface="Calibri"/>
            </a:endParaRPr>
          </a:p>
          <a:p>
            <a:r>
              <a:rPr lang="nl-NL" sz="2000">
                <a:cs typeface="Calibri"/>
              </a:rPr>
              <a:t>Buitenkant van het ruggenmerg = witte stof </a:t>
            </a:r>
          </a:p>
          <a:p>
            <a:r>
              <a:rPr lang="nl-NL" sz="2000">
                <a:cs typeface="Calibri"/>
              </a:rPr>
              <a:t>Bestaat uit: uitlopers met isolerende laag </a:t>
            </a: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Afbeelding 5">
            <a:extLst>
              <a:ext uri="{FF2B5EF4-FFF2-40B4-BE49-F238E27FC236}">
                <a16:creationId xmlns:a16="http://schemas.microsoft.com/office/drawing/2014/main" id="{EFA1DA6C-F622-45BF-9FCD-3ABBC32E4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320" y="1857158"/>
            <a:ext cx="6253212" cy="421353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85319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99D76BD-9221-4A18-B11A-7DDB9F136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nl-NL">
                <a:solidFill>
                  <a:schemeClr val="bg1"/>
                </a:solidFill>
                <a:cs typeface="Calibri Light"/>
              </a:rPr>
              <a:t>Zenuwuitlopers ruggenmerg</a:t>
            </a:r>
            <a:endParaRPr lang="nl-NL">
              <a:solidFill>
                <a:schemeClr val="bg1"/>
              </a:solidFill>
            </a:endParaRPr>
          </a:p>
        </p:txBody>
      </p:sp>
      <p:pic>
        <p:nvPicPr>
          <p:cNvPr id="6" name="Afbeelding 6">
            <a:extLst>
              <a:ext uri="{FF2B5EF4-FFF2-40B4-BE49-F238E27FC236}">
                <a16:creationId xmlns:a16="http://schemas.microsoft.com/office/drawing/2014/main" id="{F709A3BF-1068-4F96-9DF5-BAFD04744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23807B-A6BF-4363-AA77-B5BE1A677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z="2200">
                <a:cs typeface="Calibri"/>
              </a:rPr>
              <a:t>Bij ruggenmerg splitsen gemengde zenuwen </a:t>
            </a:r>
          </a:p>
          <a:p>
            <a:r>
              <a:rPr lang="nl-NL" sz="2200">
                <a:cs typeface="Calibri"/>
              </a:rPr>
              <a:t>Bewegingszenuwen verlaten ruggenmerg via de buikzijde </a:t>
            </a:r>
          </a:p>
          <a:p>
            <a:r>
              <a:rPr lang="nl-NL" sz="2200">
                <a:cs typeface="Calibri"/>
              </a:rPr>
              <a:t>Gevoelszenuwcellen gaan ruggenmerg in via rugzijde</a:t>
            </a:r>
          </a:p>
          <a:p>
            <a:r>
              <a:rPr lang="nl-NL" sz="2200">
                <a:cs typeface="Calibri"/>
              </a:rPr>
              <a:t>Cellichamen liggen samen in een verdikking =</a:t>
            </a:r>
            <a:r>
              <a:rPr lang="nl-NL" sz="2200" b="1">
                <a:cs typeface="Calibri"/>
              </a:rPr>
              <a:t> zenuwknoop</a:t>
            </a:r>
          </a:p>
          <a:p>
            <a:endParaRPr lang="nl-NL" sz="22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515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252FB4-65E9-4110-B648-2A1D2B566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3810" y="2960716"/>
            <a:ext cx="4036334" cy="2387600"/>
          </a:xfrm>
        </p:spPr>
        <p:txBody>
          <a:bodyPr anchor="t">
            <a:normAutofit/>
          </a:bodyPr>
          <a:lstStyle/>
          <a:p>
            <a:pPr algn="l"/>
            <a:r>
              <a:rPr lang="nl-NL" sz="5400">
                <a:cs typeface="Calibri Light"/>
              </a:rPr>
              <a:t>Paragraaf 4</a:t>
            </a:r>
            <a:endParaRPr lang="nl-NL" sz="540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15E867F-B031-4533-ACDA-6AFC5D191D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nl-NL" sz="2000">
                <a:cs typeface="Calibri"/>
              </a:rPr>
              <a:t>De hersenen </a:t>
            </a:r>
            <a:endParaRPr lang="nl-NL" sz="20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 descr="Afbeelding met fruit&#10;&#10;Automatisch gegenereerde beschrijving">
            <a:extLst>
              <a:ext uri="{FF2B5EF4-FFF2-40B4-BE49-F238E27FC236}">
                <a16:creationId xmlns:a16="http://schemas.microsoft.com/office/drawing/2014/main" id="{89224CA9-2130-405B-BBD5-7E9675363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492" y="1323623"/>
            <a:ext cx="5536001" cy="4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03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D0B46-114D-4C88-996B-9259162E8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cs typeface="Calibri Light"/>
              </a:rPr>
              <a:t>Na vandaag kan je: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DB8E35-514B-4C9B-9863-F24C70DB9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cs typeface="Calibri"/>
              </a:rPr>
              <a:t>Vertellen waar de hersenen uit bestaan </a:t>
            </a:r>
          </a:p>
          <a:p>
            <a:r>
              <a:rPr lang="nl-NL" dirty="0">
                <a:cs typeface="Calibri"/>
              </a:rPr>
              <a:t>De verschillende hersencentra benoemen </a:t>
            </a:r>
          </a:p>
          <a:p>
            <a:r>
              <a:rPr lang="nl-NL" dirty="0">
                <a:cs typeface="Calibri"/>
              </a:rPr>
              <a:t>Vertellen wat je zenuwstelsel kan benoemen</a:t>
            </a:r>
          </a:p>
        </p:txBody>
      </p:sp>
    </p:spTree>
    <p:extLst>
      <p:ext uri="{BB962C8B-B14F-4D97-AF65-F5344CB8AC3E}">
        <p14:creationId xmlns:p14="http://schemas.microsoft.com/office/powerpoint/2010/main" val="1450111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79CBD-1E04-4AA9-A561-3767FA32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nl-NL" sz="5000" dirty="0">
                <a:solidFill>
                  <a:schemeClr val="bg1"/>
                </a:solidFill>
                <a:cs typeface="Calibri Light"/>
              </a:rPr>
              <a:t>5.1: Het zenuwstelsel </a:t>
            </a:r>
            <a:endParaRPr lang="nl-NL" sz="50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2A03E5-3E5D-447E-B691-C9542AF70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nl-NL" sz="2000">
                <a:solidFill>
                  <a:schemeClr val="bg1"/>
                </a:solidFill>
                <a:cs typeface="Calibri"/>
              </a:rPr>
              <a:t>Na vandaag kan je: </a:t>
            </a:r>
            <a:endParaRPr lang="nl-NL" sz="2000">
              <a:solidFill>
                <a:schemeClr val="bg1"/>
              </a:solidFill>
            </a:endParaRPr>
          </a:p>
          <a:p>
            <a:r>
              <a:rPr lang="nl-NL" sz="2000">
                <a:solidFill>
                  <a:schemeClr val="bg1"/>
                </a:solidFill>
                <a:ea typeface="+mn-lt"/>
                <a:cs typeface="+mn-lt"/>
              </a:rPr>
              <a:t>De delen en de functies van het zenuwstelsel noemen.</a:t>
            </a:r>
            <a:br>
              <a:rPr lang="nl-NL" sz="2000">
                <a:solidFill>
                  <a:schemeClr val="bg1"/>
                </a:solidFill>
                <a:ea typeface="+mn-lt"/>
                <a:cs typeface="+mn-lt"/>
              </a:rPr>
            </a:br>
            <a:endParaRPr lang="nl-NL" sz="200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5393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A85B5D-915D-4AC9-81DB-CB3007989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nl-NL" sz="5400">
                <a:cs typeface="Calibri Light"/>
              </a:rPr>
              <a:t>De hersenen 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A03043-7D81-4076-9812-255A6E033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200" b="1">
                <a:cs typeface="Calibri"/>
              </a:rPr>
              <a:t>Hersenstam </a:t>
            </a:r>
          </a:p>
          <a:p>
            <a:r>
              <a:rPr lang="nl-NL" sz="2200" b="1">
                <a:cs typeface="Calibri"/>
              </a:rPr>
              <a:t>Grote hersenen </a:t>
            </a:r>
          </a:p>
          <a:p>
            <a:r>
              <a:rPr lang="nl-NL" sz="2200" b="1">
                <a:cs typeface="Calibri"/>
              </a:rPr>
              <a:t>Kleine hersenen</a:t>
            </a: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6DB683EE-8A5D-46A7-8A0A-FB6FC6836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1470595"/>
            <a:ext cx="5458968" cy="391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49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1623B2-AA86-4225-A229-28B5A174C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nl-NL" sz="5400">
                <a:cs typeface="Calibri Light"/>
              </a:rPr>
              <a:t>Hersenstam</a:t>
            </a:r>
            <a:endParaRPr lang="nl-NL" sz="5400"/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6715E3-DE41-457E-825E-DF601F5B4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sz="1700">
                <a:cs typeface="Calibri"/>
              </a:rPr>
              <a:t>De hersenstam geleidt impulsen naar de grote en kleine hersenen</a:t>
            </a:r>
            <a:endParaRPr lang="nl-NL" sz="1700"/>
          </a:p>
          <a:p>
            <a:pPr marL="457200" indent="-457200"/>
            <a:r>
              <a:rPr lang="nl-NL" sz="1700">
                <a:cs typeface="Calibri"/>
              </a:rPr>
              <a:t>Vanaf het ruggenmerg </a:t>
            </a:r>
          </a:p>
          <a:p>
            <a:pPr marL="457200" indent="-457200"/>
            <a:r>
              <a:rPr lang="nl-NL" sz="1700">
                <a:cs typeface="Calibri"/>
              </a:rPr>
              <a:t>Vanaf de zintuigen </a:t>
            </a:r>
          </a:p>
          <a:p>
            <a:pPr marL="0" indent="0">
              <a:buNone/>
            </a:pPr>
            <a:r>
              <a:rPr lang="nl-NL" sz="1700">
                <a:cs typeface="Calibri"/>
              </a:rPr>
              <a:t>Vanaf de grote en kleine hersenen naar: </a:t>
            </a:r>
          </a:p>
          <a:p>
            <a:pPr marL="457200" indent="-457200"/>
            <a:r>
              <a:rPr lang="nl-NL" sz="1700">
                <a:cs typeface="Calibri"/>
              </a:rPr>
              <a:t>Hoofd, ruggenmerg </a:t>
            </a:r>
          </a:p>
          <a:p>
            <a:pPr marL="0" indent="0">
              <a:buNone/>
            </a:pPr>
            <a:endParaRPr lang="nl-NL" sz="1700">
              <a:cs typeface="Calibri"/>
            </a:endParaRPr>
          </a:p>
          <a:p>
            <a:pPr marL="0" indent="0">
              <a:buNone/>
            </a:pPr>
            <a:r>
              <a:rPr lang="nl-NL" sz="1700">
                <a:cs typeface="Calibri"/>
              </a:rPr>
              <a:t>Regeling van belangrijke levensfuncties </a:t>
            </a:r>
          </a:p>
          <a:p>
            <a:pPr marL="457200" indent="-457200"/>
            <a:r>
              <a:rPr lang="nl-NL" sz="1700">
                <a:cs typeface="Calibri"/>
              </a:rPr>
              <a:t>Hartslag, ademhaling, bloeddruk en temperatuur </a:t>
            </a: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D2281A46-EA3A-41FD-8121-0EA364860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1586598"/>
            <a:ext cx="5458968" cy="368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26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3DA669-C0C6-4786-953C-E6EDA477F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nl-NL" sz="3800">
                <a:cs typeface="Calibri Light"/>
              </a:rPr>
              <a:t>De grote en kleine hersenen</a:t>
            </a:r>
            <a:endParaRPr lang="nl-NL" sz="38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E9F88B-35D9-48F1-A079-F25154BB1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sz="2200">
                <a:cs typeface="Calibri"/>
              </a:rPr>
              <a:t>In de buitenkant = </a:t>
            </a:r>
            <a:r>
              <a:rPr lang="nl-NL" sz="2200" b="1">
                <a:cs typeface="Calibri"/>
              </a:rPr>
              <a:t>schors </a:t>
            </a:r>
            <a:r>
              <a:rPr lang="nl-NL" sz="2200">
                <a:cs typeface="Calibri"/>
              </a:rPr>
              <a:t>zit </a:t>
            </a:r>
            <a:r>
              <a:rPr lang="nl-NL" sz="2200" b="1">
                <a:cs typeface="Calibri"/>
              </a:rPr>
              <a:t>grijze stof </a:t>
            </a:r>
            <a:endParaRPr lang="nl-NL" sz="2200"/>
          </a:p>
          <a:p>
            <a:r>
              <a:rPr lang="nl-NL" sz="2200">
                <a:cs typeface="Calibri"/>
              </a:rPr>
              <a:t>Bestaat uit cellichamen schakelcellen </a:t>
            </a:r>
          </a:p>
          <a:p>
            <a:pPr marL="0" indent="0">
              <a:buNone/>
            </a:pPr>
            <a:r>
              <a:rPr lang="nl-NL" sz="2200">
                <a:cs typeface="Calibri"/>
              </a:rPr>
              <a:t>Witte stof in het midden </a:t>
            </a:r>
          </a:p>
          <a:p>
            <a:r>
              <a:rPr lang="nl-NL" sz="2200">
                <a:cs typeface="Calibri"/>
              </a:rPr>
              <a:t>Bestaat uit uitlopers van de schakelcellen </a:t>
            </a:r>
            <a:endParaRPr lang="nl-NL" sz="2200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05B9E26F-6B50-4D06-8A06-9BBFE3D04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840105"/>
            <a:ext cx="6903720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06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28BE93-304B-47D2-B752-7A2CC915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nl-NL" sz="4600">
                <a:cs typeface="Calibri Light"/>
              </a:rPr>
              <a:t>Hersencentra</a:t>
            </a:r>
            <a:endParaRPr lang="nl-NL" sz="460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D06627-7B30-4216-A04A-A50E55EF1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sz="1700">
                <a:cs typeface="Calibri"/>
              </a:rPr>
              <a:t>Grote hersenen</a:t>
            </a:r>
          </a:p>
          <a:p>
            <a:pPr marL="457200" indent="-457200"/>
            <a:r>
              <a:rPr lang="nl-NL" sz="1700">
                <a:cs typeface="Calibri"/>
              </a:rPr>
              <a:t>Schakelcellen liggen in groepen bij elkaar = </a:t>
            </a:r>
            <a:r>
              <a:rPr lang="nl-NL" sz="1700" b="1">
                <a:cs typeface="Calibri"/>
              </a:rPr>
              <a:t>hersencentra </a:t>
            </a:r>
          </a:p>
          <a:p>
            <a:pPr marL="457200" indent="-457200"/>
            <a:endParaRPr lang="nl-NL" sz="1700">
              <a:cs typeface="Calibri"/>
            </a:endParaRPr>
          </a:p>
          <a:p>
            <a:pPr marL="0" indent="0">
              <a:buNone/>
            </a:pPr>
            <a:r>
              <a:rPr lang="nl-NL" sz="1700">
                <a:cs typeface="Calibri"/>
              </a:rPr>
              <a:t>Gevoelscentra </a:t>
            </a:r>
          </a:p>
          <a:p>
            <a:pPr marL="457200" indent="-457200"/>
            <a:r>
              <a:rPr lang="nl-NL" sz="1700">
                <a:cs typeface="Calibri"/>
              </a:rPr>
              <a:t>Ontvangen signalen van zintuigen</a:t>
            </a:r>
          </a:p>
          <a:p>
            <a:pPr marL="0" indent="0">
              <a:buNone/>
            </a:pPr>
            <a:r>
              <a:rPr lang="nl-NL" sz="1700">
                <a:cs typeface="Calibri"/>
              </a:rPr>
              <a:t>Bewegingscentra </a:t>
            </a:r>
          </a:p>
          <a:p>
            <a:pPr marL="457200" indent="-457200"/>
            <a:r>
              <a:rPr lang="nl-NL" sz="1700">
                <a:cs typeface="Calibri"/>
              </a:rPr>
              <a:t>Sturen spieren en klieren aan </a:t>
            </a:r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15830A58-8B97-489E-ABF0-2D0719B9B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314736"/>
            <a:ext cx="6903720" cy="422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37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0622AD-CF36-4AB4-A08E-7C8F7EF2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Kleine hersenen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53F28-3833-4E17-9EA7-97B949F96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1" y="1922561"/>
            <a:ext cx="10909643" cy="5526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400"/>
              <a:t>Regelt de coördinatie 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 descr="Afbeelding met ongewerveld&#10;&#10;Automatisch gegenereerde beschrijving">
            <a:extLst>
              <a:ext uri="{FF2B5EF4-FFF2-40B4-BE49-F238E27FC236}">
                <a16:creationId xmlns:a16="http://schemas.microsoft.com/office/drawing/2014/main" id="{99A47A3B-81EB-4A63-A23F-E152368CF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70" y="2642616"/>
            <a:ext cx="4593355" cy="3605784"/>
          </a:xfrm>
          <a:prstGeom prst="rect">
            <a:avLst/>
          </a:prstGeom>
        </p:spPr>
      </p:pic>
      <p:pic>
        <p:nvPicPr>
          <p:cNvPr id="5" name="Afbeelding 5" descr="Afbeelding met lucht, zonsondergang, buiten, silhouet&#10;&#10;Automatisch gegenereerde beschrijving">
            <a:extLst>
              <a:ext uri="{FF2B5EF4-FFF2-40B4-BE49-F238E27FC236}">
                <a16:creationId xmlns:a16="http://schemas.microsoft.com/office/drawing/2014/main" id="{A583A253-1F5C-47ED-BCDE-3D471FF43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523" y="2642616"/>
            <a:ext cx="5590362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71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7BB523-8A9E-414E-81E6-18DF256AA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nl-NL" sz="4800" dirty="0">
                <a:cs typeface="Calibri Light"/>
              </a:rPr>
              <a:t>Beïnvloeden van het zenuwstelsel</a:t>
            </a:r>
            <a:endParaRPr lang="nl-NL" sz="4800" dirty="0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E9174C-25E2-4C84-AB07-CDA66896B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z="2000">
                <a:cs typeface="Calibri"/>
              </a:rPr>
              <a:t>Hebben een verdovende, stimulerende of bewustzijn veranderende werking </a:t>
            </a:r>
          </a:p>
          <a:p>
            <a:endParaRPr lang="nl-NL" sz="2000">
              <a:cs typeface="Calibri"/>
            </a:endParaRPr>
          </a:p>
          <a:p>
            <a:pPr marL="0" indent="0">
              <a:buNone/>
            </a:pPr>
            <a:r>
              <a:rPr lang="nl-NL" sz="2000">
                <a:ea typeface="+mn-lt"/>
                <a:cs typeface="+mn-lt"/>
                <a:hlinkClick r:id="rId2"/>
              </a:rPr>
              <a:t>https://youtu.be/qtkE6kVACQM</a:t>
            </a:r>
          </a:p>
          <a:p>
            <a:pPr marL="0" indent="0">
              <a:buNone/>
            </a:pPr>
            <a:r>
              <a:rPr lang="nl-NL" sz="2000">
                <a:ea typeface="+mn-lt"/>
                <a:cs typeface="+mn-lt"/>
                <a:hlinkClick r:id="rId3"/>
              </a:rPr>
              <a:t>https://youtu.be/mo2ceOuuoW4</a:t>
            </a:r>
            <a:endParaRPr lang="nl-NL" sz="2000">
              <a:ea typeface="+mn-lt"/>
              <a:cs typeface="+mn-lt"/>
            </a:endParaRPr>
          </a:p>
          <a:p>
            <a:pPr marL="0" indent="0">
              <a:buNone/>
            </a:pPr>
            <a:endParaRPr lang="nl-NL" sz="2000">
              <a:cs typeface="Calibri"/>
            </a:endParaRPr>
          </a:p>
        </p:txBody>
      </p:sp>
      <p:pic>
        <p:nvPicPr>
          <p:cNvPr id="4" name="Afbeelding 4" descr="Afbeelding met kleurrijk&#10;&#10;Automatisch gegenereerde beschrijving">
            <a:extLst>
              <a:ext uri="{FF2B5EF4-FFF2-40B4-BE49-F238E27FC236}">
                <a16:creationId xmlns:a16="http://schemas.microsoft.com/office/drawing/2014/main" id="{DB6B22A2-8AFE-4FB6-8C23-FE29146FB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932" y="2569464"/>
            <a:ext cx="3678936" cy="3678936"/>
          </a:xfrm>
          <a:prstGeom prst="rect">
            <a:avLst/>
          </a:prstGeom>
        </p:spPr>
      </p:pic>
      <p:pic>
        <p:nvPicPr>
          <p:cNvPr id="5" name="Afbeelding 5">
            <a:extLst>
              <a:ext uri="{FF2B5EF4-FFF2-40B4-BE49-F238E27FC236}">
                <a16:creationId xmlns:a16="http://schemas.microsoft.com/office/drawing/2014/main" id="{7F1FF9FB-A0C4-49D8-A417-78356727C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496" y="3000893"/>
            <a:ext cx="5468112" cy="281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50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CC67E0-FE52-4AFB-9F7A-3F2E1939D5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cs typeface="Calibri Light"/>
              </a:rPr>
              <a:t>Paragraaf 5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AE002A1-65BC-4117-8735-2A6EB50F29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cs typeface="Calibri"/>
              </a:rPr>
              <a:t>De weg die impulsen afleggen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1653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BEC334-A00C-428E-AAF7-2EE1C73AF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cs typeface="Calibri Light"/>
              </a:rPr>
              <a:t>Na vandaag kan je: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28175C-143F-4C03-B4F9-3930B6CDD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cs typeface="Calibri"/>
              </a:rPr>
              <a:t>De weg van impulsen uitleggen </a:t>
            </a:r>
          </a:p>
          <a:p>
            <a:r>
              <a:rPr lang="nl-NL" dirty="0">
                <a:cs typeface="Calibri"/>
              </a:rPr>
              <a:t>Het verschil tussen bewuste reacties en impulsen </a:t>
            </a:r>
            <a:r>
              <a:rPr lang="nl-NL">
                <a:cs typeface="Calibri"/>
              </a:rPr>
              <a:t>beschrijven</a:t>
            </a:r>
            <a:r>
              <a:rPr lang="nl-NL" dirty="0">
                <a:cs typeface="Calibri"/>
              </a:rPr>
              <a:t> </a:t>
            </a:r>
          </a:p>
          <a:p>
            <a:endParaRPr lang="nl-N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429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E53C69B8-491D-413F-92B0-353DC5A102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5" t="9091" r="2568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99822B-D208-4150-A38B-F411FAC1C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nl-NL" sz="4800">
                <a:cs typeface="Calibri Light"/>
              </a:rPr>
              <a:t>Paragraaf 6 en 7 </a:t>
            </a:r>
            <a:endParaRPr lang="nl-NL" sz="480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A93A9CC-B107-4D3A-904C-4F59ABF970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nl-NL" sz="2000">
                <a:cs typeface="Calibri"/>
              </a:rPr>
              <a:t>Het hormoonstelsel, hypofyse en de schildklier </a:t>
            </a:r>
            <a:endParaRPr lang="nl-NL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45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53027F-E0E8-4236-B4A0-704F838A5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r>
              <a:rPr lang="nl-NL" sz="4800">
                <a:cs typeface="Calibri Light"/>
              </a:rPr>
              <a:t>Na vandaag kan je: </a:t>
            </a:r>
            <a:endParaRPr lang="nl-NL" sz="4800"/>
          </a:p>
        </p:txBody>
      </p:sp>
      <p:sp>
        <p:nvSpPr>
          <p:cNvPr id="5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B7F92D-9B96-4E76-8245-B670BBBB4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z="2200">
                <a:solidFill>
                  <a:schemeClr val="bg1"/>
                </a:solidFill>
                <a:cs typeface="Calibri"/>
              </a:rPr>
              <a:t>Vertellen wat hormonen zijn en waar ze geproduceerd worden</a:t>
            </a:r>
          </a:p>
          <a:p>
            <a:r>
              <a:rPr lang="nl-NL" sz="2200">
                <a:solidFill>
                  <a:schemeClr val="bg1"/>
                </a:solidFill>
                <a:cs typeface="Calibri"/>
              </a:rPr>
              <a:t>Vertellen wat de hypofyse is en welke hormonen deze afgeeft </a:t>
            </a:r>
          </a:p>
          <a:p>
            <a:r>
              <a:rPr lang="nl-NL" sz="2200">
                <a:solidFill>
                  <a:schemeClr val="bg1"/>
                </a:solidFill>
                <a:cs typeface="Calibri"/>
              </a:rPr>
              <a:t>Vertellen wat de schildklier is en welke hormonen deze afgeeft</a:t>
            </a:r>
          </a:p>
        </p:txBody>
      </p:sp>
    </p:spTree>
    <p:extLst>
      <p:ext uri="{BB962C8B-B14F-4D97-AF65-F5344CB8AC3E}">
        <p14:creationId xmlns:p14="http://schemas.microsoft.com/office/powerpoint/2010/main" val="2415634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5DC4D3-20BD-41F9-8137-C82CBF372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nl-NL" sz="4600">
                <a:cs typeface="Calibri Light"/>
              </a:rPr>
              <a:t>Het zenuwstelsel </a:t>
            </a:r>
            <a:endParaRPr lang="nl-NL" sz="46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2EE95A-9ABA-4F99-B8E0-406F9301B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200">
                <a:cs typeface="Calibri"/>
              </a:rPr>
              <a:t>Centrale zenuwstelsel </a:t>
            </a:r>
          </a:p>
          <a:p>
            <a:r>
              <a:rPr lang="nl-NL" sz="2200">
                <a:cs typeface="Calibri"/>
              </a:rPr>
              <a:t>Zenuwen </a:t>
            </a:r>
            <a:endParaRPr lang="nl-NL" sz="2200">
              <a:ea typeface="+mn-lt"/>
              <a:cs typeface="+mn-lt"/>
            </a:endParaRPr>
          </a:p>
          <a:p>
            <a:endParaRPr lang="nl-NL" sz="2200">
              <a:ea typeface="+mn-lt"/>
              <a:cs typeface="+mn-lt"/>
            </a:endParaRPr>
          </a:p>
          <a:p>
            <a:pPr marL="0" indent="0">
              <a:buNone/>
            </a:pPr>
            <a:endParaRPr lang="nl-NL" sz="2200">
              <a:ea typeface="+mn-lt"/>
              <a:cs typeface="+mn-lt"/>
            </a:endParaRPr>
          </a:p>
          <a:p>
            <a:pPr marL="0" indent="0">
              <a:buNone/>
            </a:pPr>
            <a:endParaRPr lang="nl-NL" sz="2200">
              <a:cs typeface="Calibri"/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CA9BF3E1-E918-47EC-9D71-3CA35561C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840105"/>
            <a:ext cx="6903720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236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C7E858-40B3-40A7-91C2-2AB5C1E86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nl-NL" sz="3600">
                <a:cs typeface="Calibri Light"/>
              </a:rPr>
              <a:t>Het hormoonstelsel</a:t>
            </a:r>
            <a:endParaRPr lang="nl-NL" sz="36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B40480-62BA-4AD5-A455-20B57F740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NL" sz="2000">
                <a:cs typeface="Calibri"/>
              </a:rPr>
              <a:t>Hormonen zijn </a:t>
            </a:r>
            <a:r>
              <a:rPr lang="nl-NL" sz="2000" b="1">
                <a:cs typeface="Calibri"/>
              </a:rPr>
              <a:t>regelstofjes </a:t>
            </a:r>
            <a:endParaRPr lang="nl-NL" sz="2000">
              <a:cs typeface="Calibri"/>
            </a:endParaRPr>
          </a:p>
          <a:p>
            <a:r>
              <a:rPr lang="nl-NL" sz="2000">
                <a:cs typeface="Calibri"/>
              </a:rPr>
              <a:t>Regelen langdurige processen in het lichaam </a:t>
            </a:r>
            <a:endParaRPr lang="nl-NL" sz="2000" b="1">
              <a:cs typeface="Calibri"/>
            </a:endParaRPr>
          </a:p>
          <a:p>
            <a:r>
              <a:rPr lang="nl-NL" sz="2000">
                <a:cs typeface="Calibri"/>
              </a:rPr>
              <a:t>Worden geproduceerd door </a:t>
            </a:r>
            <a:r>
              <a:rPr lang="nl-NL" sz="2000" b="1">
                <a:cs typeface="Calibri"/>
              </a:rPr>
              <a:t>hormoonklieren</a:t>
            </a:r>
            <a:r>
              <a:rPr lang="nl-NL" sz="2000">
                <a:cs typeface="Calibri"/>
              </a:rPr>
              <a:t> </a:t>
            </a:r>
          </a:p>
          <a:p>
            <a:pPr marL="0" indent="0">
              <a:buNone/>
            </a:pPr>
            <a:endParaRPr lang="nl-NL" sz="2000">
              <a:cs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Afbeelding 5">
            <a:extLst>
              <a:ext uri="{FF2B5EF4-FFF2-40B4-BE49-F238E27FC236}">
                <a16:creationId xmlns:a16="http://schemas.microsoft.com/office/drawing/2014/main" id="{E36DAAEF-42BB-4849-9CF5-55EAA0E2F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727" y="3231857"/>
            <a:ext cx="5166345" cy="2845262"/>
          </a:xfrm>
          <a:prstGeom prst="rect">
            <a:avLst/>
          </a:prstGeom>
        </p:spPr>
      </p:pic>
      <p:pic>
        <p:nvPicPr>
          <p:cNvPr id="7" name="Afbeelding 7">
            <a:extLst>
              <a:ext uri="{FF2B5EF4-FFF2-40B4-BE49-F238E27FC236}">
                <a16:creationId xmlns:a16="http://schemas.microsoft.com/office/drawing/2014/main" id="{6C4827F5-4A25-4D60-9A7E-3B6FCF5FC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181" y="1779204"/>
            <a:ext cx="2707669" cy="436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54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ED3157C-3077-43FD-A879-CD9AAE3F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>
            <a:normAutofit/>
          </a:bodyPr>
          <a:lstStyle/>
          <a:p>
            <a:r>
              <a:rPr lang="nl-NL" sz="4000">
                <a:cs typeface="Calibri Light"/>
              </a:rPr>
              <a:t>De hypofyse</a:t>
            </a:r>
            <a:endParaRPr lang="nl-NL" sz="40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62543D-08AA-4B81-805A-002EA8C83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619" y="547815"/>
            <a:ext cx="5178960" cy="1680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z="2000">
                <a:cs typeface="Calibri"/>
              </a:rPr>
              <a:t>Zorgt voor o.a. het </a:t>
            </a:r>
            <a:r>
              <a:rPr lang="nl-NL" sz="2000" b="1">
                <a:cs typeface="Calibri"/>
              </a:rPr>
              <a:t>groeihormoon </a:t>
            </a:r>
            <a:endParaRPr lang="nl-NL" sz="2000">
              <a:cs typeface="Calibri"/>
            </a:endParaRPr>
          </a:p>
          <a:p>
            <a:r>
              <a:rPr lang="nl-NL" sz="2000">
                <a:cs typeface="Calibri"/>
              </a:rPr>
              <a:t>Zorgt dat andere hormoonklieren hormonen aanmaken </a:t>
            </a:r>
            <a:endParaRPr lang="nl-NL" sz="2000" b="1">
              <a:cs typeface="Calibri"/>
            </a:endParaRPr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0AF9B657-7E7F-4821-9914-92E05C397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205" y="2421924"/>
            <a:ext cx="4851171" cy="3711146"/>
          </a:xfrm>
          <a:prstGeom prst="rect">
            <a:avLst/>
          </a:prstGeom>
        </p:spPr>
      </p:pic>
      <p:pic>
        <p:nvPicPr>
          <p:cNvPr id="6" name="Afbeelding 6">
            <a:extLst>
              <a:ext uri="{FF2B5EF4-FFF2-40B4-BE49-F238E27FC236}">
                <a16:creationId xmlns:a16="http://schemas.microsoft.com/office/drawing/2014/main" id="{3EC5A331-94FD-44A0-8E61-BD052E161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889" y="2421924"/>
            <a:ext cx="4948194" cy="371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862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a 3" title="Hoe werkt de hypofyse?">
            <a:hlinkClick r:id="" action="ppaction://media"/>
            <a:extLst>
              <a:ext uri="{FF2B5EF4-FFF2-40B4-BE49-F238E27FC236}">
                <a16:creationId xmlns:a16="http://schemas.microsoft.com/office/drawing/2014/main" id="{0207393A-A2EC-4379-B09D-17D16E12220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1000" y="36513"/>
            <a:ext cx="11310937" cy="6822280"/>
          </a:xfrm>
        </p:spPr>
      </p:pic>
    </p:spTree>
    <p:extLst>
      <p:ext uri="{BB962C8B-B14F-4D97-AF65-F5344CB8AC3E}">
        <p14:creationId xmlns:p14="http://schemas.microsoft.com/office/powerpoint/2010/main" val="3533790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774D10-5161-4D29-B418-72F378800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780661"/>
            <a:ext cx="3582073" cy="1463472"/>
          </a:xfrm>
        </p:spPr>
        <p:txBody>
          <a:bodyPr anchor="t">
            <a:normAutofit/>
          </a:bodyPr>
          <a:lstStyle/>
          <a:p>
            <a:r>
              <a:rPr lang="nl-NL" sz="4800">
                <a:solidFill>
                  <a:schemeClr val="bg1"/>
                </a:solidFill>
                <a:cs typeface="Calibri Light"/>
              </a:rPr>
              <a:t>De schildklier</a:t>
            </a:r>
            <a:endParaRPr lang="nl-NL" sz="480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BFB49F-68E6-405E-ABED-C82D5B8B2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290" y="3383121"/>
            <a:ext cx="3582072" cy="27932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000">
                <a:solidFill>
                  <a:schemeClr val="bg1"/>
                </a:solidFill>
                <a:cs typeface="Calibri"/>
              </a:rPr>
              <a:t>Produceert </a:t>
            </a:r>
            <a:r>
              <a:rPr lang="nl-NL" sz="2000" b="1">
                <a:solidFill>
                  <a:schemeClr val="bg1"/>
                </a:solidFill>
                <a:cs typeface="Calibri"/>
              </a:rPr>
              <a:t>schildklierhormonen</a:t>
            </a:r>
            <a:r>
              <a:rPr lang="nl-NL" sz="2000">
                <a:solidFill>
                  <a:schemeClr val="bg1"/>
                </a:solidFill>
                <a:cs typeface="Calibri"/>
              </a:rPr>
              <a:t> door de hypofyse </a:t>
            </a:r>
          </a:p>
          <a:p>
            <a:endParaRPr lang="nl-NL" sz="2000">
              <a:solidFill>
                <a:schemeClr val="bg1"/>
              </a:solidFill>
              <a:cs typeface="Calibri"/>
            </a:endParaRPr>
          </a:p>
          <a:p>
            <a:r>
              <a:rPr lang="nl-NL" sz="2000">
                <a:solidFill>
                  <a:schemeClr val="bg1"/>
                </a:solidFill>
                <a:cs typeface="Calibri"/>
              </a:rPr>
              <a:t>Beinvloed stofwisseling, groei en ontwikkeling </a:t>
            </a:r>
          </a:p>
          <a:p>
            <a:r>
              <a:rPr lang="nl-NL" sz="2000">
                <a:solidFill>
                  <a:schemeClr val="bg1"/>
                </a:solidFill>
                <a:cs typeface="Calibri"/>
              </a:rPr>
              <a:t>Stimuleert verbranding in cellen </a:t>
            </a:r>
          </a:p>
          <a:p>
            <a:endParaRPr lang="nl-NL" sz="20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4F91A7AF-18A9-4AD3-BCC6-B7DBBB445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861" y="903730"/>
            <a:ext cx="4720113" cy="44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507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0953FC-F2D2-4522-9AEF-02E7494FD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nl-NL">
                <a:solidFill>
                  <a:schemeClr val="bg1"/>
                </a:solidFill>
                <a:cs typeface="Calibri Light"/>
              </a:rPr>
              <a:t>Maken:</a:t>
            </a:r>
            <a:endParaRPr lang="nl-NL">
              <a:solidFill>
                <a:schemeClr val="bg1"/>
              </a:solidFill>
            </a:endParaRPr>
          </a:p>
        </p:txBody>
      </p:sp>
      <p:grpSp>
        <p:nvGrpSpPr>
          <p:cNvPr id="4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36FA5A60-7D3C-4AE3-9EBB-3FC91302D2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7232305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6397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A995E8-DFA6-4AE4-B63E-9A7259089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nl-NL" sz="3700">
                <a:cs typeface="Calibri Light"/>
              </a:rPr>
              <a:t>De werking van het zenuwstelsel</a:t>
            </a:r>
            <a:endParaRPr lang="nl-NL" sz="37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15F7BA-BB79-42C0-8B4D-D9DB7DC99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z="2000">
                <a:cs typeface="Calibri"/>
              </a:rPr>
              <a:t>Zenuwstelsel reageert op </a:t>
            </a:r>
            <a:r>
              <a:rPr lang="nl-NL" sz="2000" b="1">
                <a:cs typeface="Calibri"/>
              </a:rPr>
              <a:t>prikkels </a:t>
            </a:r>
            <a:endParaRPr lang="nl-NL" sz="2000">
              <a:cs typeface="Calibri"/>
            </a:endParaRPr>
          </a:p>
          <a:p>
            <a:r>
              <a:rPr lang="nl-NL" sz="2000">
                <a:cs typeface="Calibri"/>
              </a:rPr>
              <a:t>Prikkels zijn invloeden van buiten of binnen af </a:t>
            </a:r>
            <a:endParaRPr lang="nl-NL" sz="2000" b="1">
              <a:cs typeface="Calibri"/>
            </a:endParaRPr>
          </a:p>
          <a:p>
            <a:endParaRPr lang="nl-NL" sz="2000">
              <a:cs typeface="Calibri"/>
            </a:endParaRPr>
          </a:p>
          <a:p>
            <a:r>
              <a:rPr lang="nl-NL" sz="2000">
                <a:cs typeface="Calibri"/>
              </a:rPr>
              <a:t>De zenuwen geven </a:t>
            </a:r>
            <a:r>
              <a:rPr lang="nl-NL" sz="2000" b="1">
                <a:cs typeface="Calibri"/>
              </a:rPr>
              <a:t>impulsen </a:t>
            </a:r>
            <a:r>
              <a:rPr lang="nl-NL" sz="2000">
                <a:cs typeface="Calibri"/>
              </a:rPr>
              <a:t>door </a:t>
            </a:r>
          </a:p>
          <a:p>
            <a:r>
              <a:rPr lang="nl-NL" sz="2000">
                <a:cs typeface="Calibri"/>
              </a:rPr>
              <a:t>Impulsen zijn elektrische signaaltjes die door de zenuwen heen gaan 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B62228C2-870B-4925-B03A-9539CE9E13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515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22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514E70-D658-4E03-93C3-84B26703B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17576"/>
            <a:ext cx="10909640" cy="1249394"/>
          </a:xfrm>
        </p:spPr>
        <p:txBody>
          <a:bodyPr anchor="ctr">
            <a:normAutofit/>
          </a:bodyPr>
          <a:lstStyle/>
          <a:p>
            <a:r>
              <a:rPr lang="nl-NL" sz="6600">
                <a:cs typeface="Calibri Light"/>
              </a:rPr>
              <a:t>5.2 zenuwcellen en zenuwen</a:t>
            </a:r>
            <a:endParaRPr lang="nl-NL" sz="66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6409FC40-AAEC-4C51-AEA0-A0C4737B6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07" y="2585847"/>
            <a:ext cx="11295599" cy="358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66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7D40E8-92CE-4243-A93D-D53D9D0B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cs typeface="Calibri Light"/>
              </a:rPr>
              <a:t>Na vandaag kan je: 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4522A-950F-436E-AF7A-40A14B5BB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cs typeface="Calibri"/>
              </a:rPr>
              <a:t>Vertellen welke drie soorten zenuwcellen er zijn </a:t>
            </a:r>
          </a:p>
          <a:p>
            <a:r>
              <a:rPr lang="nl-NL" dirty="0">
                <a:cs typeface="Calibri"/>
              </a:rPr>
              <a:t>De functie van de drie zenuwcellen vertellen </a:t>
            </a:r>
          </a:p>
          <a:p>
            <a:r>
              <a:rPr lang="nl-NL" dirty="0">
                <a:cs typeface="Calibri"/>
              </a:rPr>
              <a:t>Vertellen wat een zenuw is </a:t>
            </a:r>
          </a:p>
          <a:p>
            <a:r>
              <a:rPr lang="nl-NL" dirty="0">
                <a:cs typeface="Calibri"/>
              </a:rPr>
              <a:t>Vertellen welke drie zenuwen er zijn </a:t>
            </a:r>
          </a:p>
        </p:txBody>
      </p:sp>
    </p:spTree>
    <p:extLst>
      <p:ext uri="{BB962C8B-B14F-4D97-AF65-F5344CB8AC3E}">
        <p14:creationId xmlns:p14="http://schemas.microsoft.com/office/powerpoint/2010/main" val="2285697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9359ECB-B92A-47E6-B50F-E8A1FD4E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nl-NL" sz="3600">
                <a:cs typeface="Calibri Light"/>
              </a:rPr>
              <a:t>Zenuwcellen</a:t>
            </a:r>
            <a:endParaRPr lang="nl-NL" sz="36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C79A4C-F6E4-498F-B701-58F6CCA80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NL" sz="2000" b="1">
                <a:cs typeface="Calibri"/>
              </a:rPr>
              <a:t>Cellichaam</a:t>
            </a:r>
            <a:r>
              <a:rPr lang="nl-NL" sz="2000">
                <a:cs typeface="Calibri"/>
              </a:rPr>
              <a:t> en </a:t>
            </a:r>
            <a:r>
              <a:rPr lang="nl-NL" sz="2000" b="1">
                <a:cs typeface="Calibri"/>
              </a:rPr>
              <a:t>uitlopers </a:t>
            </a:r>
          </a:p>
          <a:p>
            <a:endParaRPr lang="nl-NL" sz="2000">
              <a:cs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Afbeelding 4">
            <a:extLst>
              <a:ext uri="{FF2B5EF4-FFF2-40B4-BE49-F238E27FC236}">
                <a16:creationId xmlns:a16="http://schemas.microsoft.com/office/drawing/2014/main" id="{63B1B1E9-4233-4CC1-80DC-17EC524B8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320" y="2025431"/>
            <a:ext cx="6253212" cy="387699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66740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FDF8B8-D3DB-400B-880F-366C41E3F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nl-NL" sz="3600">
                <a:cs typeface="Calibri Light"/>
              </a:rPr>
              <a:t>De drie zenuwcellen</a:t>
            </a:r>
            <a:endParaRPr lang="nl-NL" sz="36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DEC705-6B8A-4415-9A88-E05CE41C2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NL" sz="2000">
                <a:cs typeface="Calibri"/>
              </a:rPr>
              <a:t>Gevoelszenuwcellen </a:t>
            </a:r>
          </a:p>
          <a:p>
            <a:pPr lvl="1"/>
            <a:r>
              <a:rPr lang="nl-NL" sz="2000" i="1">
                <a:cs typeface="Calibri"/>
              </a:rPr>
              <a:t>Van de zintuigen naar centraal zenuwstelsel </a:t>
            </a:r>
          </a:p>
          <a:p>
            <a:r>
              <a:rPr lang="nl-NL" sz="2000">
                <a:cs typeface="Calibri"/>
              </a:rPr>
              <a:t>Bewegingszenuwcellen</a:t>
            </a:r>
            <a:r>
              <a:rPr lang="nl-NL" sz="2000" i="1">
                <a:cs typeface="Calibri"/>
              </a:rPr>
              <a:t> </a:t>
            </a:r>
          </a:p>
          <a:p>
            <a:pPr lvl="1"/>
            <a:r>
              <a:rPr lang="nl-NL" sz="2000" i="1">
                <a:cs typeface="Calibri"/>
              </a:rPr>
              <a:t>Van centraal zenuwstelsel naar spieren </a:t>
            </a:r>
          </a:p>
          <a:p>
            <a:r>
              <a:rPr lang="nl-NL" sz="2000">
                <a:cs typeface="Calibri"/>
              </a:rPr>
              <a:t>Schakelcellen </a:t>
            </a:r>
          </a:p>
          <a:p>
            <a:pPr lvl="1"/>
            <a:r>
              <a:rPr lang="nl-NL" sz="2000" i="1">
                <a:cs typeface="Calibri"/>
              </a:rPr>
              <a:t>In centraal zenuwstelsel </a:t>
            </a:r>
          </a:p>
          <a:p>
            <a:pPr lvl="1"/>
            <a:r>
              <a:rPr lang="nl-NL" sz="2000" i="1">
                <a:cs typeface="Calibri"/>
              </a:rPr>
              <a:t>Uitlopers staan in verbinding met elkaar, of met andere soorten zenuwcellen 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Afbeelding 4">
            <a:extLst>
              <a:ext uri="{FF2B5EF4-FFF2-40B4-BE49-F238E27FC236}">
                <a16:creationId xmlns:a16="http://schemas.microsoft.com/office/drawing/2014/main" id="{2EC0F769-1E43-4240-93F7-9722A5E62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320" y="1790936"/>
            <a:ext cx="6253212" cy="434598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00684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70FD40-120A-4BA7-99A8-A59ACCFF8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nl-NL" sz="6000">
                <a:solidFill>
                  <a:schemeClr val="bg1"/>
                </a:solidFill>
                <a:cs typeface="Calibri Light"/>
              </a:rPr>
              <a:t>Zenuwen </a:t>
            </a:r>
            <a:endParaRPr lang="nl-NL" sz="6000">
              <a:solidFill>
                <a:schemeClr val="bg1"/>
              </a:solidFill>
            </a:endParaRP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DD079C24-452B-4D44-99D9-B9FB6C9798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3778234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687145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Breedbeeld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35" baseType="lpstr">
      <vt:lpstr>Kantoorthema</vt:lpstr>
      <vt:lpstr>Thema 5: Regeling </vt:lpstr>
      <vt:lpstr>5.1: Het zenuwstelsel </vt:lpstr>
      <vt:lpstr>Het zenuwstelsel </vt:lpstr>
      <vt:lpstr>De werking van het zenuwstelsel</vt:lpstr>
      <vt:lpstr>5.2 zenuwcellen en zenuwen</vt:lpstr>
      <vt:lpstr>Na vandaag kan je: </vt:lpstr>
      <vt:lpstr>Zenuwcellen</vt:lpstr>
      <vt:lpstr>De drie zenuwcellen</vt:lpstr>
      <vt:lpstr>Zenuwen </vt:lpstr>
      <vt:lpstr>De drie zenuwen </vt:lpstr>
      <vt:lpstr>PowerPoint-presentatie</vt:lpstr>
      <vt:lpstr>Wat ga je doen? </vt:lpstr>
      <vt:lpstr>Het ruggenmerg</vt:lpstr>
      <vt:lpstr>Na vandaag kan je:</vt:lpstr>
      <vt:lpstr>Het ruggenmerg</vt:lpstr>
      <vt:lpstr>Grijze en witte stof</vt:lpstr>
      <vt:lpstr>Zenuwuitlopers ruggenmerg</vt:lpstr>
      <vt:lpstr>Paragraaf 4</vt:lpstr>
      <vt:lpstr>Na vandaag kan je:</vt:lpstr>
      <vt:lpstr>De hersenen </vt:lpstr>
      <vt:lpstr>Hersenstam</vt:lpstr>
      <vt:lpstr>De grote en kleine hersenen</vt:lpstr>
      <vt:lpstr>Hersencentra</vt:lpstr>
      <vt:lpstr>Kleine hersenen</vt:lpstr>
      <vt:lpstr>Beïnvloeden van het zenuwstelsel</vt:lpstr>
      <vt:lpstr>Paragraaf 5</vt:lpstr>
      <vt:lpstr>Na vandaag kan je:</vt:lpstr>
      <vt:lpstr>Paragraaf 6 en 7 </vt:lpstr>
      <vt:lpstr>Na vandaag kan je: </vt:lpstr>
      <vt:lpstr>Het hormoonstelsel</vt:lpstr>
      <vt:lpstr>De hypofyse</vt:lpstr>
      <vt:lpstr>PowerPoint-presentatie</vt:lpstr>
      <vt:lpstr>De schildklier</vt:lpstr>
      <vt:lpstr>Maken: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</dc:title>
  <dc:creator/>
  <cp:lastModifiedBy/>
  <cp:revision>402</cp:revision>
  <dcterms:created xsi:type="dcterms:W3CDTF">2021-11-28T18:36:32Z</dcterms:created>
  <dcterms:modified xsi:type="dcterms:W3CDTF">2022-11-25T12:48:21Z</dcterms:modified>
</cp:coreProperties>
</file>